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304" r:id="rId3"/>
    <p:sldId id="298" r:id="rId4"/>
    <p:sldId id="286" r:id="rId5"/>
    <p:sldId id="299" r:id="rId6"/>
    <p:sldId id="300" r:id="rId7"/>
    <p:sldId id="288" r:id="rId8"/>
    <p:sldId id="297" r:id="rId9"/>
    <p:sldId id="301" r:id="rId10"/>
    <p:sldId id="302" r:id="rId11"/>
    <p:sldId id="303" r:id="rId12"/>
    <p:sldId id="269" r:id="rId13"/>
    <p:sldId id="294" r:id="rId14"/>
    <p:sldId id="295" r:id="rId15"/>
    <p:sldId id="296" r:id="rId16"/>
    <p:sldId id="291" r:id="rId17"/>
    <p:sldId id="292" r:id="rId18"/>
    <p:sldId id="263" r:id="rId19"/>
    <p:sldId id="264" r:id="rId20"/>
    <p:sldId id="266" r:id="rId21"/>
    <p:sldId id="279" r:id="rId22"/>
    <p:sldId id="268" r:id="rId23"/>
    <p:sldId id="281" r:id="rId24"/>
    <p:sldId id="282"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Sabeeh AL-Mayah" userId="85e97d476e4d4470" providerId="LiveId" clId="{1031F39B-6E0D-4137-AB17-7D5D585083E3}"/>
    <pc:docChg chg="addSld">
      <pc:chgData name="Dr.Sabeeh AL-Mayah" userId="85e97d476e4d4470" providerId="LiveId" clId="{1031F39B-6E0D-4137-AB17-7D5D585083E3}" dt="2025-09-23T16:44:12.589" v="0" actId="680"/>
      <pc:docMkLst>
        <pc:docMk/>
      </pc:docMkLst>
      <pc:sldChg chg="new">
        <pc:chgData name="Dr.Sabeeh AL-Mayah" userId="85e97d476e4d4470" providerId="LiveId" clId="{1031F39B-6E0D-4137-AB17-7D5D585083E3}" dt="2025-09-23T16:44:12.589" v="0" actId="680"/>
        <pc:sldMkLst>
          <pc:docMk/>
          <pc:sldMk cId="4041479019" sldId="304"/>
        </pc:sldMkLst>
      </pc:sldChg>
    </pc:docChg>
  </pc:docChgLst>
  <pc:docChgLst>
    <pc:chgData name="Dr.Sabeeh AL-Mayah" userId="85e97d476e4d4470" providerId="LiveId" clId="{9384B828-C4A2-45B8-A34B-462A554F8232}"/>
    <pc:docChg chg="delSld">
      <pc:chgData name="Dr.Sabeeh AL-Mayah" userId="85e97d476e4d4470" providerId="LiveId" clId="{9384B828-C4A2-45B8-A34B-462A554F8232}" dt="2025-07-16T20:58:16.595" v="0" actId="2696"/>
      <pc:docMkLst>
        <pc:docMk/>
      </pc:docMkLst>
      <pc:sldChg chg="del">
        <pc:chgData name="Dr.Sabeeh AL-Mayah" userId="85e97d476e4d4470" providerId="LiveId" clId="{9384B828-C4A2-45B8-A34B-462A554F8232}" dt="2025-07-16T20:58:16.595" v="0" actId="2696"/>
        <pc:sldMkLst>
          <pc:docMk/>
          <pc:sldMk cId="3875761275" sldId="287"/>
        </pc:sldMkLst>
      </pc:sldChg>
    </pc:docChg>
  </pc:docChgLst>
  <pc:docChgLst>
    <pc:chgData name="Dr.Sabeeh AL-Mayah" userId="85e97d476e4d4470" providerId="LiveId" clId="{93ED65D5-5CDA-46BC-BB22-207300B1D351}"/>
    <pc:docChg chg="undo custSel addSld delSld modSld">
      <pc:chgData name="Dr.Sabeeh AL-Mayah" userId="85e97d476e4d4470" providerId="LiveId" clId="{93ED65D5-5CDA-46BC-BB22-207300B1D351}" dt="2025-07-16T20:25:41.737" v="699" actId="478"/>
      <pc:docMkLst>
        <pc:docMk/>
      </pc:docMkLst>
      <pc:sldChg chg="modSp mod">
        <pc:chgData name="Dr.Sabeeh AL-Mayah" userId="85e97d476e4d4470" providerId="LiveId" clId="{93ED65D5-5CDA-46BC-BB22-207300B1D351}" dt="2025-07-15T17:26:47.810" v="420" actId="20577"/>
        <pc:sldMkLst>
          <pc:docMk/>
          <pc:sldMk cId="796550673" sldId="257"/>
        </pc:sldMkLst>
      </pc:sldChg>
      <pc:sldChg chg="del">
        <pc:chgData name="Dr.Sabeeh AL-Mayah" userId="85e97d476e4d4470" providerId="LiveId" clId="{93ED65D5-5CDA-46BC-BB22-207300B1D351}" dt="2025-07-15T18:02:41.165" v="450" actId="2696"/>
        <pc:sldMkLst>
          <pc:docMk/>
          <pc:sldMk cId="2539933340" sldId="258"/>
        </pc:sldMkLst>
      </pc:sldChg>
      <pc:sldChg chg="del">
        <pc:chgData name="Dr.Sabeeh AL-Mayah" userId="85e97d476e4d4470" providerId="LiveId" clId="{93ED65D5-5CDA-46BC-BB22-207300B1D351}" dt="2025-07-15T17:41:48.845" v="449" actId="2696"/>
        <pc:sldMkLst>
          <pc:docMk/>
          <pc:sldMk cId="3951862268" sldId="262"/>
        </pc:sldMkLst>
      </pc:sldChg>
      <pc:sldChg chg="modSp mod">
        <pc:chgData name="Dr.Sabeeh AL-Mayah" userId="85e97d476e4d4470" providerId="LiveId" clId="{93ED65D5-5CDA-46BC-BB22-207300B1D351}" dt="2025-07-16T20:13:01.603" v="681" actId="33524"/>
        <pc:sldMkLst>
          <pc:docMk/>
          <pc:sldMk cId="3593092734" sldId="263"/>
        </pc:sldMkLst>
      </pc:sldChg>
      <pc:sldChg chg="addSp modSp mod">
        <pc:chgData name="Dr.Sabeeh AL-Mayah" userId="85e97d476e4d4470" providerId="LiveId" clId="{93ED65D5-5CDA-46BC-BB22-207300B1D351}" dt="2025-07-16T19:56:31.717" v="628" actId="1076"/>
        <pc:sldMkLst>
          <pc:docMk/>
          <pc:sldMk cId="458205204" sldId="264"/>
        </pc:sldMkLst>
      </pc:sldChg>
      <pc:sldChg chg="del">
        <pc:chgData name="Dr.Sabeeh AL-Mayah" userId="85e97d476e4d4470" providerId="LiveId" clId="{93ED65D5-5CDA-46BC-BB22-207300B1D351}" dt="2025-07-16T19:56:51.366" v="629" actId="2696"/>
        <pc:sldMkLst>
          <pc:docMk/>
          <pc:sldMk cId="3152545759" sldId="265"/>
        </pc:sldMkLst>
      </pc:sldChg>
      <pc:sldChg chg="addSp modSp mod">
        <pc:chgData name="Dr.Sabeeh AL-Mayah" userId="85e97d476e4d4470" providerId="LiveId" clId="{93ED65D5-5CDA-46BC-BB22-207300B1D351}" dt="2025-07-16T20:14:42.292" v="683" actId="1076"/>
        <pc:sldMkLst>
          <pc:docMk/>
          <pc:sldMk cId="2151899758" sldId="266"/>
        </pc:sldMkLst>
      </pc:sldChg>
      <pc:sldChg chg="del">
        <pc:chgData name="Dr.Sabeeh AL-Mayah" userId="85e97d476e4d4470" providerId="LiveId" clId="{93ED65D5-5CDA-46BC-BB22-207300B1D351}" dt="2025-07-16T19:57:15.233" v="630" actId="2696"/>
        <pc:sldMkLst>
          <pc:docMk/>
          <pc:sldMk cId="1284851381" sldId="267"/>
        </pc:sldMkLst>
      </pc:sldChg>
      <pc:sldChg chg="addSp modSp mod">
        <pc:chgData name="Dr.Sabeeh AL-Mayah" userId="85e97d476e4d4470" providerId="LiveId" clId="{93ED65D5-5CDA-46BC-BB22-207300B1D351}" dt="2025-07-16T20:06:35.306" v="664" actId="14100"/>
        <pc:sldMkLst>
          <pc:docMk/>
          <pc:sldMk cId="2843935614" sldId="268"/>
        </pc:sldMkLst>
      </pc:sldChg>
      <pc:sldChg chg="modSp mod">
        <pc:chgData name="Dr.Sabeeh AL-Mayah" userId="85e97d476e4d4470" providerId="LiveId" clId="{93ED65D5-5CDA-46BC-BB22-207300B1D351}" dt="2025-07-16T19:36:28.667" v="581" actId="313"/>
        <pc:sldMkLst>
          <pc:docMk/>
          <pc:sldMk cId="2484103679" sldId="269"/>
        </pc:sldMkLst>
      </pc:sldChg>
      <pc:sldChg chg="modSp del mod">
        <pc:chgData name="Dr.Sabeeh AL-Mayah" userId="85e97d476e4d4470" providerId="LiveId" clId="{93ED65D5-5CDA-46BC-BB22-207300B1D351}" dt="2025-07-16T19:14:47.550" v="539" actId="2696"/>
        <pc:sldMkLst>
          <pc:docMk/>
          <pc:sldMk cId="1506756967" sldId="270"/>
        </pc:sldMkLst>
      </pc:sldChg>
      <pc:sldChg chg="modSp del mod">
        <pc:chgData name="Dr.Sabeeh AL-Mayah" userId="85e97d476e4d4470" providerId="LiveId" clId="{93ED65D5-5CDA-46BC-BB22-207300B1D351}" dt="2025-07-16T19:26:32.503" v="561" actId="2696"/>
        <pc:sldMkLst>
          <pc:docMk/>
          <pc:sldMk cId="4141281779" sldId="275"/>
        </pc:sldMkLst>
      </pc:sldChg>
      <pc:sldChg chg="del">
        <pc:chgData name="Dr.Sabeeh AL-Mayah" userId="85e97d476e4d4470" providerId="LiveId" clId="{93ED65D5-5CDA-46BC-BB22-207300B1D351}" dt="2025-07-16T19:23:57.282" v="560" actId="2696"/>
        <pc:sldMkLst>
          <pc:docMk/>
          <pc:sldMk cId="2965003355" sldId="276"/>
        </pc:sldMkLst>
      </pc:sldChg>
      <pc:sldChg chg="modSp del mod">
        <pc:chgData name="Dr.Sabeeh AL-Mayah" userId="85e97d476e4d4470" providerId="LiveId" clId="{93ED65D5-5CDA-46BC-BB22-207300B1D351}" dt="2025-07-16T20:02:17.614" v="646" actId="2696"/>
        <pc:sldMkLst>
          <pc:docMk/>
          <pc:sldMk cId="1784060877" sldId="278"/>
        </pc:sldMkLst>
      </pc:sldChg>
      <pc:sldChg chg="addSp modSp mod">
        <pc:chgData name="Dr.Sabeeh AL-Mayah" userId="85e97d476e4d4470" providerId="LiveId" clId="{93ED65D5-5CDA-46BC-BB22-207300B1D351}" dt="2025-07-16T20:02:01.794" v="645" actId="14100"/>
        <pc:sldMkLst>
          <pc:docMk/>
          <pc:sldMk cId="313741183" sldId="279"/>
        </pc:sldMkLst>
      </pc:sldChg>
      <pc:sldChg chg="del">
        <pc:chgData name="Dr.Sabeeh AL-Mayah" userId="85e97d476e4d4470" providerId="LiveId" clId="{93ED65D5-5CDA-46BC-BB22-207300B1D351}" dt="2025-07-16T20:06:57.901" v="665" actId="2696"/>
        <pc:sldMkLst>
          <pc:docMk/>
          <pc:sldMk cId="1557068846" sldId="280"/>
        </pc:sldMkLst>
      </pc:sldChg>
      <pc:sldChg chg="modSp mod">
        <pc:chgData name="Dr.Sabeeh AL-Mayah" userId="85e97d476e4d4470" providerId="LiveId" clId="{93ED65D5-5CDA-46BC-BB22-207300B1D351}" dt="2025-07-16T20:10:46.607" v="679" actId="14100"/>
        <pc:sldMkLst>
          <pc:docMk/>
          <pc:sldMk cId="1170371995" sldId="281"/>
        </pc:sldMkLst>
      </pc:sldChg>
      <pc:sldChg chg="modSp mod">
        <pc:chgData name="Dr.Sabeeh AL-Mayah" userId="85e97d476e4d4470" providerId="LiveId" clId="{93ED65D5-5CDA-46BC-BB22-207300B1D351}" dt="2025-07-16T20:11:11.799" v="680" actId="313"/>
        <pc:sldMkLst>
          <pc:docMk/>
          <pc:sldMk cId="1246901840" sldId="282"/>
        </pc:sldMkLst>
      </pc:sldChg>
      <pc:sldChg chg="modSp mod">
        <pc:chgData name="Dr.Sabeeh AL-Mayah" userId="85e97d476e4d4470" providerId="LiveId" clId="{93ED65D5-5CDA-46BC-BB22-207300B1D351}" dt="2025-07-15T17:31:16.277" v="427" actId="33524"/>
        <pc:sldMkLst>
          <pc:docMk/>
          <pc:sldMk cId="3989375139" sldId="286"/>
        </pc:sldMkLst>
      </pc:sldChg>
      <pc:sldChg chg="delSp modSp mod delAnim">
        <pc:chgData name="Dr.Sabeeh AL-Mayah" userId="85e97d476e4d4470" providerId="LiveId" clId="{93ED65D5-5CDA-46BC-BB22-207300B1D351}" dt="2025-07-16T20:25:41.737" v="699" actId="478"/>
        <pc:sldMkLst>
          <pc:docMk/>
          <pc:sldMk cId="1403592236" sldId="288"/>
        </pc:sldMkLst>
      </pc:sldChg>
      <pc:sldChg chg="modSp del mod">
        <pc:chgData name="Dr.Sabeeh AL-Mayah" userId="85e97d476e4d4470" providerId="LiveId" clId="{93ED65D5-5CDA-46BC-BB22-207300B1D351}" dt="2025-07-16T19:33:23.329" v="579" actId="2696"/>
        <pc:sldMkLst>
          <pc:docMk/>
          <pc:sldMk cId="768418005" sldId="289"/>
        </pc:sldMkLst>
      </pc:sldChg>
      <pc:sldChg chg="modSp mod">
        <pc:chgData name="Dr.Sabeeh AL-Mayah" userId="85e97d476e4d4470" providerId="LiveId" clId="{93ED65D5-5CDA-46BC-BB22-207300B1D351}" dt="2025-07-16T19:44:14.435" v="591" actId="1076"/>
        <pc:sldMkLst>
          <pc:docMk/>
          <pc:sldMk cId="1270368884" sldId="291"/>
        </pc:sldMkLst>
      </pc:sldChg>
      <pc:sldChg chg="modSp mod">
        <pc:chgData name="Dr.Sabeeh AL-Mayah" userId="85e97d476e4d4470" providerId="LiveId" clId="{93ED65D5-5CDA-46BC-BB22-207300B1D351}" dt="2025-07-16T20:16:35.595" v="696" actId="20577"/>
        <pc:sldMkLst>
          <pc:docMk/>
          <pc:sldMk cId="2388106523" sldId="292"/>
        </pc:sldMkLst>
      </pc:sldChg>
      <pc:sldChg chg="modSp mod">
        <pc:chgData name="Dr.Sabeeh AL-Mayah" userId="85e97d476e4d4470" providerId="LiveId" clId="{93ED65D5-5CDA-46BC-BB22-207300B1D351}" dt="2025-07-16T19:39:48.150" v="584" actId="1076"/>
        <pc:sldMkLst>
          <pc:docMk/>
          <pc:sldMk cId="3338218863" sldId="294"/>
        </pc:sldMkLst>
      </pc:sldChg>
      <pc:sldChg chg="modSp mod">
        <pc:chgData name="Dr.Sabeeh AL-Mayah" userId="85e97d476e4d4470" providerId="LiveId" clId="{93ED65D5-5CDA-46BC-BB22-207300B1D351}" dt="2025-07-16T19:07:27.311" v="529" actId="20577"/>
        <pc:sldMkLst>
          <pc:docMk/>
          <pc:sldMk cId="2300142683" sldId="297"/>
        </pc:sldMkLst>
      </pc:sldChg>
      <pc:sldChg chg="modSp add mod">
        <pc:chgData name="Dr.Sabeeh AL-Mayah" userId="85e97d476e4d4470" providerId="LiveId" clId="{93ED65D5-5CDA-46BC-BB22-207300B1D351}" dt="2025-07-15T17:30:43.910" v="426" actId="20577"/>
        <pc:sldMkLst>
          <pc:docMk/>
          <pc:sldMk cId="92678451" sldId="298"/>
        </pc:sldMkLst>
      </pc:sldChg>
      <pc:sldChg chg="modSp add mod">
        <pc:chgData name="Dr.Sabeeh AL-Mayah" userId="85e97d476e4d4470" providerId="LiveId" clId="{93ED65D5-5CDA-46BC-BB22-207300B1D351}" dt="2025-07-15T17:41:12.875" v="448" actId="1076"/>
        <pc:sldMkLst>
          <pc:docMk/>
          <pc:sldMk cId="627633370" sldId="299"/>
        </pc:sldMkLst>
      </pc:sldChg>
      <pc:sldChg chg="modSp add mod">
        <pc:chgData name="Dr.Sabeeh AL-Mayah" userId="85e97d476e4d4470" providerId="LiveId" clId="{93ED65D5-5CDA-46BC-BB22-207300B1D351}" dt="2025-07-16T19:00:08.819" v="517" actId="20577"/>
        <pc:sldMkLst>
          <pc:docMk/>
          <pc:sldMk cId="2209503655" sldId="300"/>
        </pc:sldMkLst>
      </pc:sldChg>
      <pc:sldChg chg="modSp add mod">
        <pc:chgData name="Dr.Sabeeh AL-Mayah" userId="85e97d476e4d4470" providerId="LiveId" clId="{93ED65D5-5CDA-46BC-BB22-207300B1D351}" dt="2025-07-16T19:14:33.709" v="538" actId="20577"/>
        <pc:sldMkLst>
          <pc:docMk/>
          <pc:sldMk cId="4207781059" sldId="301"/>
        </pc:sldMkLst>
      </pc:sldChg>
      <pc:sldChg chg="addSp modSp add mod">
        <pc:chgData name="Dr.Sabeeh AL-Mayah" userId="85e97d476e4d4470" providerId="LiveId" clId="{93ED65D5-5CDA-46BC-BB22-207300B1D351}" dt="2025-07-16T19:23:21.427" v="559" actId="14100"/>
        <pc:sldMkLst>
          <pc:docMk/>
          <pc:sldMk cId="2526513557" sldId="302"/>
        </pc:sldMkLst>
      </pc:sldChg>
      <pc:sldChg chg="addSp delSp modSp add mod">
        <pc:chgData name="Dr.Sabeeh AL-Mayah" userId="85e97d476e4d4470" providerId="LiveId" clId="{93ED65D5-5CDA-46BC-BB22-207300B1D351}" dt="2025-07-16T19:32:55.091" v="578" actId="27636"/>
        <pc:sldMkLst>
          <pc:docMk/>
          <pc:sldMk cId="1192104036" sldId="303"/>
        </pc:sldMkLst>
      </pc:sldChg>
      <pc:sldChg chg="add del">
        <pc:chgData name="Dr.Sabeeh AL-Mayah" userId="85e97d476e4d4470" providerId="LiveId" clId="{93ED65D5-5CDA-46BC-BB22-207300B1D351}" dt="2025-07-16T19:55:16.168" v="623"/>
        <pc:sldMkLst>
          <pc:docMk/>
          <pc:sldMk cId="3889254832" sldId="304"/>
        </pc:sldMkLst>
      </pc:sldChg>
    </pc:docChg>
  </pc:docChgLst>
  <pc:docChgLst>
    <pc:chgData name="Dr.Sabeeh AL-Mayah" userId="85e97d476e4d4470" providerId="LiveId" clId="{B719FE5F-C11B-442F-B8C4-E4950A683581}"/>
    <pc:docChg chg="custSel modSld">
      <pc:chgData name="Dr.Sabeeh AL-Mayah" userId="85e97d476e4d4470" providerId="LiveId" clId="{B719FE5F-C11B-442F-B8C4-E4950A683581}" dt="2025-08-31T21:52:01.324" v="1" actId="33524"/>
      <pc:docMkLst>
        <pc:docMk/>
      </pc:docMkLst>
      <pc:sldChg chg="modSp mod">
        <pc:chgData name="Dr.Sabeeh AL-Mayah" userId="85e97d476e4d4470" providerId="LiveId" clId="{B719FE5F-C11B-442F-B8C4-E4950A683581}" dt="2025-08-31T21:52:01.324" v="1" actId="33524"/>
        <pc:sldMkLst>
          <pc:docMk/>
          <pc:sldMk cId="2300142683" sldId="297"/>
        </pc:sldMkLst>
        <pc:spChg chg="mod">
          <ac:chgData name="Dr.Sabeeh AL-Mayah" userId="85e97d476e4d4470" providerId="LiveId" clId="{B719FE5F-C11B-442F-B8C4-E4950A683581}" dt="2025-08-31T21:52:01.324" v="1" actId="33524"/>
          <ac:spMkLst>
            <pc:docMk/>
            <pc:sldMk cId="2300142683" sldId="297"/>
            <ac:spMk id="1126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07343-D1BB-4CAD-BD79-104C18B1975E}"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63F37-8A29-42B4-BEA3-6C6EB09A0371}" type="slidenum">
              <a:rPr lang="en-US" smtClean="0"/>
              <a:t>‹#›</a:t>
            </a:fld>
            <a:endParaRPr lang="en-US"/>
          </a:p>
        </p:txBody>
      </p:sp>
    </p:spTree>
    <p:extLst>
      <p:ext uri="{BB962C8B-B14F-4D97-AF65-F5344CB8AC3E}">
        <p14:creationId xmlns:p14="http://schemas.microsoft.com/office/powerpoint/2010/main" val="32118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11563F37-8A29-42B4-BEA3-6C6EB09A0371}" type="slidenum">
              <a:rPr lang="en-US" smtClean="0"/>
              <a:t>3</a:t>
            </a:fld>
            <a:endParaRPr lang="en-US"/>
          </a:p>
        </p:txBody>
      </p:sp>
    </p:spTree>
    <p:extLst>
      <p:ext uri="{BB962C8B-B14F-4D97-AF65-F5344CB8AC3E}">
        <p14:creationId xmlns:p14="http://schemas.microsoft.com/office/powerpoint/2010/main" val="150635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C529EB04-0599-47AD-B0BB-72E9744A4369}" type="slidenum">
              <a:rPr lang="en-US" altLang="en-US" sz="1200">
                <a:solidFill>
                  <a:srgbClr val="000000"/>
                </a:solidFill>
                <a:latin typeface="Arial" panose="020B0604020202020204" pitchFamily="34" charset="0"/>
              </a:rPr>
              <a:pPr/>
              <a:t>13</a:t>
            </a:fld>
            <a:endParaRPr lang="en-US" altLang="en-US" sz="1200">
              <a:solidFill>
                <a:srgbClr val="000000"/>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9418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AD3CE3DB-7444-41B7-B1D1-215595F04837}" type="slidenum">
              <a:rPr lang="en-US" altLang="en-US" sz="1200">
                <a:solidFill>
                  <a:srgbClr val="000000"/>
                </a:solidFill>
                <a:latin typeface="Arial" panose="020B0604020202020204" pitchFamily="34" charset="0"/>
              </a:rPr>
              <a:pPr/>
              <a:t>14</a:t>
            </a:fld>
            <a:endParaRPr lang="en-US" altLang="en-US" sz="120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0189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DB8A6E1A-08BD-4EBB-B18E-72A2D64913E8}" type="slidenum">
              <a:rPr lang="en-US" altLang="en-US" sz="1200">
                <a:solidFill>
                  <a:srgbClr val="000000"/>
                </a:solidFill>
                <a:latin typeface="Arial" panose="020B0604020202020204" pitchFamily="34" charset="0"/>
              </a:rPr>
              <a:pPr/>
              <a:t>4</a:t>
            </a:fld>
            <a:endParaRPr lang="en-US" altLang="en-US" sz="1200">
              <a:solidFill>
                <a:srgbClr val="000000"/>
              </a:solidFill>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9091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36708-8896-4CC6-5A6E-1BA79B95DE54}"/>
            </a:ext>
          </a:extLst>
        </p:cNvPr>
        <p:cNvGrpSpPr/>
        <p:nvPr/>
      </p:nvGrpSpPr>
      <p:grpSpPr>
        <a:xfrm>
          <a:off x="0" y="0"/>
          <a:ext cx="0" cy="0"/>
          <a:chOff x="0" y="0"/>
          <a:chExt cx="0" cy="0"/>
        </a:xfrm>
      </p:grpSpPr>
      <p:sp>
        <p:nvSpPr>
          <p:cNvPr id="10242" name="Rectangle 7">
            <a:extLst>
              <a:ext uri="{FF2B5EF4-FFF2-40B4-BE49-F238E27FC236}">
                <a16:creationId xmlns:a16="http://schemas.microsoft.com/office/drawing/2014/main" id="{B1721552-EF0D-7D1A-8897-0EAE29D9F624}"/>
              </a:ext>
            </a:extLst>
          </p:cNvPr>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70B45-BFA0-447E-AA27-4D36216D3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3" name="Rectangle 2">
            <a:extLst>
              <a:ext uri="{FF2B5EF4-FFF2-40B4-BE49-F238E27FC236}">
                <a16:creationId xmlns:a16="http://schemas.microsoft.com/office/drawing/2014/main" id="{0A7589E8-5447-F810-B4FC-87A58A5ECDD0}"/>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74C5448F-B873-826D-7C4E-23D802C8EEE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6713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63F37-8A29-42B4-BEA3-6C6EB09A0371}" type="slidenum">
              <a:rPr lang="en-US" smtClean="0"/>
              <a:t>7</a:t>
            </a:fld>
            <a:endParaRPr lang="en-US"/>
          </a:p>
        </p:txBody>
      </p:sp>
    </p:spTree>
    <p:extLst>
      <p:ext uri="{BB962C8B-B14F-4D97-AF65-F5344CB8AC3E}">
        <p14:creationId xmlns:p14="http://schemas.microsoft.com/office/powerpoint/2010/main" val="6163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D949872E-E0F1-42D8-A6FE-49FA60E17586}" type="slidenum">
              <a:rPr lang="en-US" altLang="en-US" sz="1200">
                <a:solidFill>
                  <a:srgbClr val="000000"/>
                </a:solidFill>
                <a:latin typeface="Arial" panose="020B0604020202020204" pitchFamily="34" charset="0"/>
              </a:rPr>
              <a:pPr/>
              <a:t>8</a:t>
            </a:fld>
            <a:endParaRPr lang="en-US" altLang="en-US" sz="1200">
              <a:solidFill>
                <a:srgbClr val="000000"/>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6751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937A2-7120-1B43-5ECF-337AD83AF6A9}"/>
            </a:ext>
          </a:extLst>
        </p:cNvPr>
        <p:cNvGrpSpPr/>
        <p:nvPr/>
      </p:nvGrpSpPr>
      <p:grpSpPr>
        <a:xfrm>
          <a:off x="0" y="0"/>
          <a:ext cx="0" cy="0"/>
          <a:chOff x="0" y="0"/>
          <a:chExt cx="0" cy="0"/>
        </a:xfrm>
      </p:grpSpPr>
      <p:sp>
        <p:nvSpPr>
          <p:cNvPr id="22530" name="Rectangle 7">
            <a:extLst>
              <a:ext uri="{FF2B5EF4-FFF2-40B4-BE49-F238E27FC236}">
                <a16:creationId xmlns:a16="http://schemas.microsoft.com/office/drawing/2014/main" id="{298683D3-B910-FD57-3DFD-89E425E9F444}"/>
              </a:ext>
            </a:extLst>
          </p:cNvPr>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49872E-E0F1-42D8-A6FE-49FA60E1758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C99B383C-50AC-ECB5-07F7-1C6052D2FC8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DB712E0E-CDCD-9F5E-4FF3-5FB25B07654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324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54703-0AD2-1C7C-03C2-9D1BA4F7D99F}"/>
            </a:ext>
          </a:extLst>
        </p:cNvPr>
        <p:cNvGrpSpPr/>
        <p:nvPr/>
      </p:nvGrpSpPr>
      <p:grpSpPr>
        <a:xfrm>
          <a:off x="0" y="0"/>
          <a:ext cx="0" cy="0"/>
          <a:chOff x="0" y="0"/>
          <a:chExt cx="0" cy="0"/>
        </a:xfrm>
      </p:grpSpPr>
      <p:sp>
        <p:nvSpPr>
          <p:cNvPr id="22530" name="Rectangle 7">
            <a:extLst>
              <a:ext uri="{FF2B5EF4-FFF2-40B4-BE49-F238E27FC236}">
                <a16:creationId xmlns:a16="http://schemas.microsoft.com/office/drawing/2014/main" id="{C6319608-B058-C472-D0B4-00A1635A4255}"/>
              </a:ext>
            </a:extLst>
          </p:cNvPr>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49872E-E0F1-42D8-A6FE-49FA60E1758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DC20DA78-0910-51EE-5759-91431A811B2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3A6C6A8-4AF6-7477-9EC7-1288D50E7F5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1988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79EDA-2286-F443-87AC-848072E83582}"/>
            </a:ext>
          </a:extLst>
        </p:cNvPr>
        <p:cNvGrpSpPr/>
        <p:nvPr/>
      </p:nvGrpSpPr>
      <p:grpSpPr>
        <a:xfrm>
          <a:off x="0" y="0"/>
          <a:ext cx="0" cy="0"/>
          <a:chOff x="0" y="0"/>
          <a:chExt cx="0" cy="0"/>
        </a:xfrm>
      </p:grpSpPr>
      <p:sp>
        <p:nvSpPr>
          <p:cNvPr id="22530" name="Rectangle 7">
            <a:extLst>
              <a:ext uri="{FF2B5EF4-FFF2-40B4-BE49-F238E27FC236}">
                <a16:creationId xmlns:a16="http://schemas.microsoft.com/office/drawing/2014/main" id="{05479097-A102-6C97-569C-2A917FDAE425}"/>
              </a:ext>
            </a:extLst>
          </p:cNvPr>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49872E-E0F1-42D8-A6FE-49FA60E1758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47E388E1-AF73-0422-1174-1E9EFF13C164}"/>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1248B1B-E74D-F5AE-3B7D-E13C14D7FFE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9996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353E0020-618B-4D31-802B-FEA8A50334E8}" type="slidenum">
              <a:rPr lang="en-US" altLang="en-US" sz="1200">
                <a:solidFill>
                  <a:srgbClr val="000000"/>
                </a:solidFill>
                <a:latin typeface="Arial" panose="020B0604020202020204" pitchFamily="34" charset="0"/>
              </a:rPr>
              <a:pPr/>
              <a:t>12</a:t>
            </a:fld>
            <a:endParaRPr lang="en-US" altLang="en-US" sz="1200">
              <a:solidFill>
                <a:srgbClr val="000000"/>
              </a:solidFill>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8156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1A6771-153E-4802-9354-245903163F1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13517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1A6771-153E-4802-9354-245903163F1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123177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1A6771-153E-4802-9354-245903163F1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DEEC3-94CB-4AA9-ABD9-FAA3047651A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090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187064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DEEC3-94CB-4AA9-ABD9-FAA3047651A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5773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6597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A6771-153E-4802-9354-245903163F1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958713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A6771-153E-4802-9354-245903163F1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48552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A6771-153E-4802-9354-245903163F1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308718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1A6771-153E-4802-9354-245903163F1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374364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1A6771-153E-4802-9354-245903163F1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320557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1A6771-153E-4802-9354-245903163F14}"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164109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A6771-153E-4802-9354-245903163F14}"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151798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A6771-153E-4802-9354-245903163F14}"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7359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19183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61893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1A6771-153E-4802-9354-245903163F14}" type="datetimeFigureOut">
              <a:rPr lang="en-US" smtClean="0"/>
              <a:t>9/23/2025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5DEEC3-94CB-4AA9-ABD9-FAA3047651A6}" type="slidenum">
              <a:rPr lang="en-US" smtClean="0"/>
              <a:t>‹#›</a:t>
            </a:fld>
            <a:endParaRPr lang="en-US"/>
          </a:p>
        </p:txBody>
      </p:sp>
    </p:spTree>
    <p:extLst>
      <p:ext uri="{BB962C8B-B14F-4D97-AF65-F5344CB8AC3E}">
        <p14:creationId xmlns:p14="http://schemas.microsoft.com/office/powerpoint/2010/main" val="3696450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72240" y="675823"/>
            <a:ext cx="10772761"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1300D"/>
              </a:buClr>
              <a:buFont typeface="Times" panose="02020603050405020304" pitchFamily="18" charset="0"/>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2060"/>
                </a:solidFill>
                <a:uLnTx/>
                <a:uFillTx/>
                <a:latin typeface="Arial Rounded MT Bold" panose="020F0704030504030204" pitchFamily="34" charset="0"/>
                <a:cs typeface="Calibri" panose="020F0502020204030204" pitchFamily="34" charset="0"/>
              </a:rPr>
              <a:t>BASRAH UNIVERSITY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2060"/>
                </a:solidFill>
                <a:uLnTx/>
                <a:uFillTx/>
                <a:latin typeface="Arial Rounded MT Bold" panose="020F0704030504030204" pitchFamily="34" charset="0"/>
                <a:cs typeface="Calibri" panose="020F0502020204030204" pitchFamily="34" charset="0"/>
              </a:rPr>
              <a:t>Faculty of Education for Pure Sciences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2060"/>
                </a:solidFill>
                <a:uLnTx/>
                <a:uFillTx/>
                <a:latin typeface="Arial Rounded MT Bold" panose="020F0704030504030204" pitchFamily="34" charset="0"/>
                <a:cs typeface="Calibri" panose="020F0502020204030204" pitchFamily="34" charset="0"/>
              </a:rPr>
              <a:t>Biology Department</a:t>
            </a:r>
          </a:p>
          <a:p>
            <a:pPr marL="0" marR="0" lvl="0" indent="0" algn="ctr" defTabSz="457200"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1800" b="0" i="0" u="none" strike="noStrike" kern="1200" cap="none" spc="0" normalizeH="0" baseline="0" noProof="0" dirty="0">
                <a:ln>
                  <a:noFill/>
                </a:ln>
                <a:solidFill>
                  <a:srgbClr val="002060"/>
                </a:solidFill>
                <a:uLnTx/>
                <a:uFillTx/>
                <a:latin typeface="Arial Rounded MT Bold" panose="020F0704030504030204" pitchFamily="34" charset="0"/>
                <a:cs typeface="Calibri" panose="020F0502020204030204" pitchFamily="34" charset="0"/>
              </a:rPr>
              <a:t>2025- 2026</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3600" b="1"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300" normalizeH="0" baseline="0" noProof="0" dirty="0">
                <a:ln>
                  <a:noFill/>
                </a:ln>
                <a:solidFill>
                  <a:srgbClr val="002060"/>
                </a:solidFill>
                <a:effectLst>
                  <a:outerShdw blurRad="38100" dist="38100" dir="2700000" algn="tl">
                    <a:srgbClr val="000000">
                      <a:alpha val="43137"/>
                    </a:srgbClr>
                  </a:outerShdw>
                </a:effectLst>
                <a:uLnTx/>
                <a:uFillTx/>
                <a:latin typeface="Arial Rounded MT Bold" panose="020F0704030504030204" pitchFamily="34" charset="0"/>
                <a:cs typeface="Calibri" panose="020F0502020204030204" pitchFamily="34" charset="0"/>
              </a:rPr>
              <a:t>Introduction to Invertebrates</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altLang="en-US" sz="2000" dirty="0">
                <a:latin typeface="Adobe Garamond Pro Bold" pitchFamily="18" charset="0"/>
              </a:rPr>
              <a:t>&amp;</a:t>
            </a:r>
            <a:br>
              <a:rPr lang="en-GB" altLang="en-US" sz="2000" dirty="0">
                <a:latin typeface="Adobe Garamond Pro Bold" pitchFamily="18" charset="0"/>
              </a:rPr>
            </a:br>
            <a:r>
              <a:rPr lang="en-GB" altLang="en-US" sz="4400" b="1" dirty="0">
                <a:latin typeface="Adobe Garamond Pro Bold" pitchFamily="18" charset="0"/>
              </a:rPr>
              <a:t>Principles of Classification of Organisms</a:t>
            </a:r>
            <a:endParaRPr kumimoji="0" lang="en-US" altLang="en-US" sz="2400" b="1"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(2</a:t>
            </a:r>
            <a:r>
              <a:rPr kumimoji="0" lang="en-US" altLang="en-US" sz="2400" b="1" i="0" u="none" strike="noStrike" kern="1200" cap="none" spc="0" normalizeH="0" baseline="30000" noProof="0" dirty="0">
                <a:ln>
                  <a:noFill/>
                </a:ln>
                <a:solidFill>
                  <a:srgbClr val="002060"/>
                </a:solidFill>
                <a:effectLst/>
                <a:uLnTx/>
                <a:uFillTx/>
                <a:latin typeface="Arial Rounded MT Bold" panose="020F0704030504030204" pitchFamily="34" charset="0"/>
                <a:cs typeface="Calibri" panose="020F0502020204030204" pitchFamily="34" charset="0"/>
              </a:rPr>
              <a:t>nd</a:t>
            </a:r>
            <a:r>
              <a:rPr kumimoji="0" lang="en-US" altLang="en-US" sz="2400" b="1"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 Grade)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Arial Rounded MT Bold" panose="020F0704030504030204" pitchFamily="34" charset="0"/>
                <a:cs typeface="Calibri" panose="020F0502020204030204" pitchFamily="34" charset="0"/>
              </a:rPr>
              <a:t> Presented By: Prof. Dr. Sabeeh H. AL-Mayah</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dirty="0">
              <a:ln>
                <a:noFill/>
              </a:ln>
              <a:solidFill>
                <a:srgbClr val="A53010">
                  <a:lumMod val="75000"/>
                </a:srgbClr>
              </a:solidFill>
              <a:effectLst/>
              <a:uLnTx/>
              <a:uFillTx/>
              <a:latin typeface="Arial" panose="020B0604020202020204" pitchFamily="34" charset="0"/>
            </a:endParaRPr>
          </a:p>
        </p:txBody>
      </p:sp>
      <p:pic>
        <p:nvPicPr>
          <p:cNvPr id="2" name="Picture 1" descr="شعار">
            <a:extLst>
              <a:ext uri="{FF2B5EF4-FFF2-40B4-BE49-F238E27FC236}">
                <a16:creationId xmlns:a16="http://schemas.microsoft.com/office/drawing/2014/main" id="{66496249-9A96-09D2-1427-79CD6AE9DA10}"/>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9361" y="1133898"/>
            <a:ext cx="1487994" cy="1384910"/>
          </a:xfrm>
          <a:prstGeom prst="rect">
            <a:avLst/>
          </a:prstGeom>
          <a:noFill/>
          <a:ln>
            <a:noFill/>
          </a:ln>
        </p:spPr>
      </p:pic>
      <p:pic>
        <p:nvPicPr>
          <p:cNvPr id="4" name="Picture 3">
            <a:extLst>
              <a:ext uri="{FF2B5EF4-FFF2-40B4-BE49-F238E27FC236}">
                <a16:creationId xmlns:a16="http://schemas.microsoft.com/office/drawing/2014/main" id="{34EA5ABA-3257-CF26-1F00-79EE5C59FE91}"/>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4622" y="1056928"/>
            <a:ext cx="1742816" cy="1538850"/>
          </a:xfrm>
          <a:prstGeom prst="rect">
            <a:avLst/>
          </a:prstGeom>
          <a:noFill/>
          <a:ln>
            <a:noFill/>
          </a:ln>
        </p:spPr>
      </p:pic>
    </p:spTree>
    <p:extLst>
      <p:ext uri="{BB962C8B-B14F-4D97-AF65-F5344CB8AC3E}">
        <p14:creationId xmlns:p14="http://schemas.microsoft.com/office/powerpoint/2010/main" val="79655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DADEA-6321-3F99-AFE6-5896934BE094}"/>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145C8374-BF10-D437-10C6-1E5282D5632F}"/>
              </a:ext>
            </a:extLst>
          </p:cNvPr>
          <p:cNvSpPr>
            <a:spLocks noGrp="1" noChangeArrowheads="1"/>
          </p:cNvSpPr>
          <p:nvPr>
            <p:ph type="title"/>
          </p:nvPr>
        </p:nvSpPr>
        <p:spPr>
          <a:xfrm>
            <a:off x="1421257" y="0"/>
            <a:ext cx="9144000" cy="545283"/>
          </a:xfr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PH" sz="2600" b="1" i="0" u="none" strike="noStrike" kern="1200" cap="none" spc="0" normalizeH="0" baseline="0" noProof="0" dirty="0">
                <a:ln>
                  <a:noFill/>
                </a:ln>
                <a:solidFill>
                  <a:srgbClr val="3399CC"/>
                </a:solidFill>
                <a:effectLst/>
                <a:uLnTx/>
                <a:uFillTx/>
                <a:latin typeface="Verdana" pitchFamily="34" charset="0"/>
                <a:ea typeface="+mn-ea"/>
                <a:cs typeface="+mn-cs"/>
              </a:rPr>
              <a:t>What are the levels of classification?</a:t>
            </a:r>
          </a:p>
        </p:txBody>
      </p:sp>
      <p:sp>
        <p:nvSpPr>
          <p:cNvPr id="11267" name="Rectangle 3">
            <a:extLst>
              <a:ext uri="{FF2B5EF4-FFF2-40B4-BE49-F238E27FC236}">
                <a16:creationId xmlns:a16="http://schemas.microsoft.com/office/drawing/2014/main" id="{6C14D429-5A5F-BC2C-23FB-A1737FE58BC0}"/>
              </a:ext>
            </a:extLst>
          </p:cNvPr>
          <p:cNvSpPr>
            <a:spLocks noGrp="1" noChangeArrowheads="1"/>
          </p:cNvSpPr>
          <p:nvPr>
            <p:ph idx="1"/>
          </p:nvPr>
        </p:nvSpPr>
        <p:spPr>
          <a:xfrm>
            <a:off x="0" y="1196976"/>
            <a:ext cx="12153900" cy="5661024"/>
          </a:xfrm>
          <a:solidFill>
            <a:schemeClr val="accent6">
              <a:lumMod val="60000"/>
              <a:lumOff val="40000"/>
            </a:schemeClr>
          </a:solidFill>
        </p:spPr>
        <p:txBody>
          <a:bodyPr rtlCol="0">
            <a:normAutofit/>
          </a:bodyPr>
          <a:lstStyle/>
          <a:p>
            <a:pPr eaLnBrk="1" fontAlgn="auto" hangingPunct="1">
              <a:lnSpc>
                <a:spcPct val="80000"/>
              </a:lnSpc>
              <a:spcAft>
                <a:spcPts val="0"/>
              </a:spcAft>
              <a:buNone/>
              <a:defRPr/>
            </a:pPr>
            <a:endParaRPr lang="en-GB" sz="1600" dirty="0"/>
          </a:p>
          <a:p>
            <a:pPr eaLnBrk="1" fontAlgn="auto" hangingPunct="1">
              <a:lnSpc>
                <a:spcPct val="80000"/>
              </a:lnSpc>
              <a:spcAft>
                <a:spcPts val="0"/>
              </a:spcAft>
              <a:buFont typeface="Wingdings" pitchFamily="2" charset="2"/>
              <a:buChar char="q"/>
              <a:defRPr/>
            </a:pPr>
            <a:endParaRPr lang="en-GB" sz="1600" dirty="0"/>
          </a:p>
          <a:p>
            <a:pPr eaLnBrk="1" fontAlgn="auto" hangingPunct="1">
              <a:lnSpc>
                <a:spcPct val="80000"/>
              </a:lnSpc>
              <a:spcAft>
                <a:spcPts val="0"/>
              </a:spcAft>
              <a:buFont typeface="Wingdings" pitchFamily="2" charset="2"/>
              <a:buChar char="q"/>
              <a:defRPr/>
            </a:pPr>
            <a:endParaRPr lang="en-US" sz="1600" dirty="0"/>
          </a:p>
        </p:txBody>
      </p:sp>
      <p:pic>
        <p:nvPicPr>
          <p:cNvPr id="2" name="صورة 1">
            <a:extLst>
              <a:ext uri="{FF2B5EF4-FFF2-40B4-BE49-F238E27FC236}">
                <a16:creationId xmlns:a16="http://schemas.microsoft.com/office/drawing/2014/main" id="{90F4AC9D-D016-F3A7-4F9E-41ACBABB29AE}"/>
              </a:ext>
            </a:extLst>
          </p:cNvPr>
          <p:cNvPicPr>
            <a:picLocks noChangeAspect="1"/>
          </p:cNvPicPr>
          <p:nvPr/>
        </p:nvPicPr>
        <p:blipFill>
          <a:blip r:embed="rId3"/>
          <a:stretch>
            <a:fillRect/>
          </a:stretch>
        </p:blipFill>
        <p:spPr>
          <a:xfrm>
            <a:off x="101063" y="1196976"/>
            <a:ext cx="11819693" cy="45719"/>
          </a:xfrm>
          <a:prstGeom prst="rect">
            <a:avLst/>
          </a:prstGeom>
        </p:spPr>
      </p:pic>
      <p:pic>
        <p:nvPicPr>
          <p:cNvPr id="3" name="Picture 8">
            <a:extLst>
              <a:ext uri="{FF2B5EF4-FFF2-40B4-BE49-F238E27FC236}">
                <a16:creationId xmlns:a16="http://schemas.microsoft.com/office/drawing/2014/main" id="{E7A3DC5B-0D40-46F2-AB1A-20D6C1BBC86D}"/>
              </a:ext>
            </a:extLst>
          </p:cNvPr>
          <p:cNvPicPr>
            <a:picLocks noChangeAspect="1" noChangeArrowheads="1"/>
          </p:cNvPicPr>
          <p:nvPr/>
        </p:nvPicPr>
        <p:blipFill>
          <a:blip r:embed="rId4" cstate="print"/>
          <a:srcRect/>
          <a:stretch>
            <a:fillRect/>
          </a:stretch>
        </p:blipFill>
        <p:spPr bwMode="auto">
          <a:xfrm>
            <a:off x="140244" y="1206111"/>
            <a:ext cx="11881575" cy="5518086"/>
          </a:xfrm>
          <a:prstGeom prst="rect">
            <a:avLst/>
          </a:prstGeom>
          <a:noFill/>
          <a:ln w="9525">
            <a:noFill/>
            <a:round/>
            <a:headEnd/>
            <a:tailEnd/>
          </a:ln>
        </p:spPr>
      </p:pic>
    </p:spTree>
    <p:extLst>
      <p:ext uri="{BB962C8B-B14F-4D97-AF65-F5344CB8AC3E}">
        <p14:creationId xmlns:p14="http://schemas.microsoft.com/office/powerpoint/2010/main" val="252651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5DF84-55CF-103D-62E7-132872B172C3}"/>
            </a:ext>
          </a:extLst>
        </p:cNvPr>
        <p:cNvGrpSpPr/>
        <p:nvPr/>
      </p:nvGrpSpPr>
      <p:grpSpPr>
        <a:xfrm>
          <a:off x="0" y="0"/>
          <a:ext cx="0" cy="0"/>
          <a:chOff x="0" y="0"/>
          <a:chExt cx="0" cy="0"/>
        </a:xfrm>
      </p:grpSpPr>
      <p:sp>
        <p:nvSpPr>
          <p:cNvPr id="11267" name="Rectangle 3">
            <a:extLst>
              <a:ext uri="{FF2B5EF4-FFF2-40B4-BE49-F238E27FC236}">
                <a16:creationId xmlns:a16="http://schemas.microsoft.com/office/drawing/2014/main" id="{85A2E56B-DF5D-02EA-6099-E5BD9D9DB0B4}"/>
              </a:ext>
            </a:extLst>
          </p:cNvPr>
          <p:cNvSpPr>
            <a:spLocks noGrp="1" noChangeArrowheads="1"/>
          </p:cNvSpPr>
          <p:nvPr>
            <p:ph idx="1"/>
          </p:nvPr>
        </p:nvSpPr>
        <p:spPr>
          <a:xfrm>
            <a:off x="0" y="1196976"/>
            <a:ext cx="12153900" cy="5661024"/>
          </a:xfrm>
          <a:solidFill>
            <a:schemeClr val="accent6">
              <a:lumMod val="60000"/>
              <a:lumOff val="40000"/>
            </a:schemeClr>
          </a:solidFill>
        </p:spPr>
        <p:txBody>
          <a:bodyPr rtlCol="0">
            <a:norm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pitchFamily="2" charset="2"/>
              <a:buChar char="v"/>
              <a:tabLst/>
              <a:defRPr/>
            </a:pPr>
            <a:r>
              <a:rPr kumimoji="0" lang="en-GB" sz="2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Until 250 years ago, biologists used to add a series of descriptive terms to the name of the genus when they wanted to refer to a particular kind of organisms (species). There were so many phrases used, and the system was known as </a:t>
            </a:r>
            <a:r>
              <a:rPr kumimoji="0" lang="en-GB" sz="2800" b="1"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Polynomial </a:t>
            </a:r>
            <a:r>
              <a:rPr kumimoji="0" lang="en-GB" sz="2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system</a:t>
            </a:r>
            <a:endParaRPr kumimoji="0" lang="en-GB" sz="2800" b="1"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itchFamily="2" charset="2"/>
              <a:buChar char="v"/>
              <a:tabLst/>
              <a:defRPr/>
            </a:pPr>
            <a:r>
              <a:rPr kumimoji="0" lang="en-GB" sz="2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Swedish biologist; Carolus Linnaeus(1707-78) simplified the system into a </a:t>
            </a:r>
            <a:r>
              <a:rPr kumimoji="0" lang="en-GB" sz="2800" b="1"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Binomial nomenclature</a:t>
            </a:r>
            <a:r>
              <a:rPr kumimoji="0" lang="en-GB" sz="2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system in which a species is given a name consisting of two words; first word, refers to the name of the genus in which that species belongs and the second word, refers to a designation for that species. The combination of the two words constituted </a:t>
            </a:r>
            <a:r>
              <a:rPr kumimoji="0" lang="en-GB" sz="2800" b="1"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scientific name</a:t>
            </a:r>
            <a:r>
              <a:rPr kumimoji="0" lang="en-GB" sz="2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for the species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itchFamily="2" charset="2"/>
              <a:buChar char="Ø"/>
              <a:tabLst/>
              <a:defRPr/>
            </a:pPr>
            <a:r>
              <a:rPr kumimoji="0" lang="en-GB" sz="2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E.g. Honeybee is scientifically named </a:t>
            </a:r>
            <a:r>
              <a:rPr kumimoji="0" lang="en-GB" sz="2800" b="0" i="1"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Apis melifera.</a:t>
            </a:r>
            <a:endParaRPr kumimoji="0" lang="en-US" sz="28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2" name="Rectangle 2">
            <a:extLst>
              <a:ext uri="{FF2B5EF4-FFF2-40B4-BE49-F238E27FC236}">
                <a16:creationId xmlns:a16="http://schemas.microsoft.com/office/drawing/2014/main" id="{2E2E35B8-2767-5891-E93B-945852C40718}"/>
              </a:ext>
            </a:extLst>
          </p:cNvPr>
          <p:cNvSpPr txBox="1">
            <a:spLocks noChangeArrowheads="1"/>
          </p:cNvSpPr>
          <p:nvPr/>
        </p:nvSpPr>
        <p:spPr>
          <a:xfrm>
            <a:off x="1677798" y="152401"/>
            <a:ext cx="9142602" cy="981075"/>
          </a:xfrm>
          <a:prstGeom prst="rect">
            <a:avLst/>
          </a:prstGeom>
          <a:solidFill>
            <a:schemeClr val="accent5">
              <a:lumMod val="60000"/>
              <a:lumOff val="4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b="1"/>
              <a:t>Binomial nomenclature</a:t>
            </a:r>
            <a:endParaRPr lang="en-US" b="1" dirty="0"/>
          </a:p>
        </p:txBody>
      </p:sp>
    </p:spTree>
    <p:extLst>
      <p:ext uri="{BB962C8B-B14F-4D97-AF65-F5344CB8AC3E}">
        <p14:creationId xmlns:p14="http://schemas.microsoft.com/office/powerpoint/2010/main" val="119210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4000" y="188914"/>
            <a:ext cx="9144000" cy="719137"/>
          </a:xfrm>
          <a:solidFill>
            <a:schemeClr val="accent5">
              <a:lumMod val="60000"/>
              <a:lumOff val="40000"/>
            </a:schemeClr>
          </a:solidFill>
        </p:spPr>
        <p:txBody>
          <a:bodyPr rtlCol="0">
            <a:normAutofit/>
          </a:bodyPr>
          <a:lstStyle/>
          <a:p>
            <a:pPr eaLnBrk="1" fontAlgn="auto" hangingPunct="1">
              <a:spcAft>
                <a:spcPts val="0"/>
              </a:spcAft>
              <a:defRPr/>
            </a:pPr>
            <a:r>
              <a:rPr lang="en-GB" b="1" dirty="0"/>
              <a:t>Binomial nomenclature contd:</a:t>
            </a:r>
            <a:endParaRPr lang="en-US" b="1" dirty="0"/>
          </a:p>
        </p:txBody>
      </p:sp>
      <p:sp>
        <p:nvSpPr>
          <p:cNvPr id="27651" name="Rectangle 3"/>
          <p:cNvSpPr>
            <a:spLocks noGrp="1" noChangeArrowheads="1"/>
          </p:cNvSpPr>
          <p:nvPr>
            <p:ph idx="1"/>
          </p:nvPr>
        </p:nvSpPr>
        <p:spPr>
          <a:xfrm>
            <a:off x="1524000" y="1052514"/>
            <a:ext cx="9144000" cy="5805487"/>
          </a:xfrm>
        </p:spPr>
        <p:txBody>
          <a:bodyPr>
            <a:normAutofit lnSpcReduction="10000"/>
          </a:bodyPr>
          <a:lstStyle/>
          <a:p>
            <a:pPr eaLnBrk="1" hangingPunct="1">
              <a:lnSpc>
                <a:spcPct val="80000"/>
              </a:lnSpc>
              <a:buFont typeface="Wingdings" panose="05000000000000000000" pitchFamily="2" charset="2"/>
              <a:buChar char="v"/>
            </a:pPr>
            <a:r>
              <a:rPr lang="en-US" altLang="en-US" sz="2000" dirty="0"/>
              <a:t>Normally, scientific names are italicized or underlined, with the generic name capitalized and the specific name all in small case letters. </a:t>
            </a:r>
          </a:p>
          <a:p>
            <a:pPr eaLnBrk="1" hangingPunct="1">
              <a:lnSpc>
                <a:spcPct val="80000"/>
              </a:lnSpc>
              <a:buFont typeface="Wingdings" panose="05000000000000000000" pitchFamily="2" charset="2"/>
              <a:buChar char="v"/>
            </a:pPr>
            <a:endParaRPr lang="en-GB" altLang="en-US" sz="2000" dirty="0"/>
          </a:p>
          <a:p>
            <a:pPr eaLnBrk="1" hangingPunct="1">
              <a:lnSpc>
                <a:spcPct val="80000"/>
              </a:lnSpc>
              <a:buFont typeface="Wingdings" panose="05000000000000000000" pitchFamily="2" charset="2"/>
              <a:buChar char="v"/>
            </a:pPr>
            <a:endParaRPr lang="en-US" altLang="en-US" sz="2000" dirty="0"/>
          </a:p>
          <a:p>
            <a:pPr eaLnBrk="1" hangingPunct="1">
              <a:lnSpc>
                <a:spcPct val="80000"/>
              </a:lnSpc>
              <a:buFont typeface="Wingdings" panose="05000000000000000000" pitchFamily="2" charset="2"/>
              <a:buChar char="v"/>
            </a:pPr>
            <a:r>
              <a:rPr lang="en-US" altLang="en-US" sz="2000" dirty="0"/>
              <a:t>Upon first mention of a species in any write up, full name must be given, but the name can be abbreviated to the first letter of the genus and the species name in subsequent mention.</a:t>
            </a:r>
          </a:p>
          <a:p>
            <a:pPr eaLnBrk="1" hangingPunct="1">
              <a:lnSpc>
                <a:spcPct val="80000"/>
              </a:lnSpc>
              <a:buFont typeface="Wingdings" panose="05000000000000000000" pitchFamily="2" charset="2"/>
              <a:buChar char="Ø"/>
            </a:pPr>
            <a:r>
              <a:rPr lang="en-US" altLang="en-US" sz="2000" dirty="0"/>
              <a:t> However, in some cases, particularly in the mosquito literature, the genus name abbreviation consists of two letters, </a:t>
            </a:r>
            <a:r>
              <a:rPr lang="en-US" altLang="en-US" sz="2000" i="1" dirty="0"/>
              <a:t>Ae</a:t>
            </a:r>
            <a:r>
              <a:rPr lang="en-US" altLang="en-US" sz="2000" dirty="0"/>
              <a:t>. for </a:t>
            </a:r>
            <a:r>
              <a:rPr lang="en-US" altLang="en-US" sz="2000" i="1" dirty="0"/>
              <a:t>Aedes</a:t>
            </a:r>
            <a:r>
              <a:rPr lang="en-US" altLang="en-US" sz="2000" dirty="0"/>
              <a:t>, </a:t>
            </a:r>
            <a:r>
              <a:rPr lang="en-US" altLang="en-US" sz="2000" i="1" dirty="0"/>
              <a:t>An.</a:t>
            </a:r>
            <a:r>
              <a:rPr lang="en-US" altLang="en-US" sz="2000" dirty="0"/>
              <a:t> for </a:t>
            </a:r>
            <a:r>
              <a:rPr lang="en-US" altLang="en-US" sz="2000" i="1" dirty="0"/>
              <a:t>Anopheles</a:t>
            </a:r>
            <a:r>
              <a:rPr lang="en-US" altLang="en-US" sz="2000" dirty="0"/>
              <a:t>, </a:t>
            </a:r>
            <a:r>
              <a:rPr lang="en-US" altLang="en-US" sz="2000" i="1" dirty="0"/>
              <a:t>Cx.</a:t>
            </a:r>
            <a:r>
              <a:rPr lang="en-US" altLang="en-US" sz="2000" dirty="0"/>
              <a:t> for </a:t>
            </a:r>
            <a:r>
              <a:rPr lang="en-US" altLang="en-US" sz="2000" i="1" dirty="0"/>
              <a:t>Culex</a:t>
            </a:r>
            <a:r>
              <a:rPr lang="en-US" altLang="en-US" sz="2000" dirty="0"/>
              <a:t>, </a:t>
            </a:r>
            <a:r>
              <a:rPr lang="en-US" altLang="en-US" sz="2000" i="1" dirty="0"/>
              <a:t>Cs</a:t>
            </a:r>
            <a:r>
              <a:rPr lang="en-US" altLang="en-US" sz="2000" dirty="0"/>
              <a:t>. for </a:t>
            </a:r>
            <a:r>
              <a:rPr lang="en-US" altLang="en-US" sz="2000" i="1" dirty="0"/>
              <a:t>Culiseta,</a:t>
            </a:r>
            <a:r>
              <a:rPr lang="en-US" altLang="en-US" sz="2000" dirty="0"/>
              <a:t> and so on.</a:t>
            </a:r>
          </a:p>
          <a:p>
            <a:pPr eaLnBrk="1" hangingPunct="1">
              <a:lnSpc>
                <a:spcPct val="80000"/>
              </a:lnSpc>
              <a:buFont typeface="Wingdings" panose="05000000000000000000" pitchFamily="2" charset="2"/>
              <a:buNone/>
            </a:pPr>
            <a:endParaRPr lang="en-GB" altLang="en-US" sz="2000" dirty="0"/>
          </a:p>
          <a:p>
            <a:pPr eaLnBrk="1" hangingPunct="1">
              <a:lnSpc>
                <a:spcPct val="80000"/>
              </a:lnSpc>
              <a:buFont typeface="Wingdings" panose="05000000000000000000" pitchFamily="2" charset="2"/>
              <a:buNone/>
            </a:pPr>
            <a:endParaRPr lang="en-US" altLang="en-US" sz="2000" b="1" dirty="0"/>
          </a:p>
          <a:p>
            <a:pPr eaLnBrk="1" hangingPunct="1">
              <a:lnSpc>
                <a:spcPct val="80000"/>
              </a:lnSpc>
              <a:buFont typeface="Wingdings" panose="05000000000000000000" pitchFamily="2" charset="2"/>
              <a:buChar char="q"/>
            </a:pPr>
            <a:r>
              <a:rPr lang="en-US" altLang="en-US" sz="2000" b="1" dirty="0"/>
              <a:t>Sp. and Spp. : </a:t>
            </a:r>
            <a:r>
              <a:rPr lang="en-US" altLang="en-US" sz="2000" dirty="0"/>
              <a:t>When dealing with organisms for which, for various reasons, we know the genus, but not the species, the organism is identified by the generic name followed by the abbreviation "</a:t>
            </a:r>
            <a:r>
              <a:rPr lang="en-US" altLang="en-US" sz="2000" dirty="0" err="1"/>
              <a:t>sp</a:t>
            </a:r>
            <a:r>
              <a:rPr lang="en-US" altLang="en-US" sz="2000" dirty="0"/>
              <a:t>“.  The plural abbreviation "spp." is usually used to refer to all the individual species within a genus. i.e. sp.= single species spp.= plural, several species. These abbreviations can also be used when the names of the specific species is not important to the subject under discussion.</a:t>
            </a:r>
          </a:p>
        </p:txBody>
      </p:sp>
    </p:spTree>
    <p:extLst>
      <p:ext uri="{BB962C8B-B14F-4D97-AF65-F5344CB8AC3E}">
        <p14:creationId xmlns:p14="http://schemas.microsoft.com/office/powerpoint/2010/main" val="248410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00964" y="96788"/>
            <a:ext cx="8911687" cy="1280890"/>
          </a:xfrm>
          <a:solidFill>
            <a:schemeClr val="accent5">
              <a:lumMod val="60000"/>
              <a:lumOff val="40000"/>
            </a:schemeClr>
          </a:solidFill>
        </p:spPr>
        <p:txBody>
          <a:bodyPr rtlCol="0">
            <a:normAutofit/>
          </a:bodyPr>
          <a:lstStyle/>
          <a:p>
            <a:pPr eaLnBrk="1" fontAlgn="auto" hangingPunct="1">
              <a:spcAft>
                <a:spcPts val="0"/>
              </a:spcAft>
              <a:defRPr/>
            </a:pPr>
            <a:r>
              <a:rPr lang="en-GB" b="1" dirty="0"/>
              <a:t>Biological Species Concept</a:t>
            </a:r>
            <a:endParaRPr lang="en-US" b="1" dirty="0"/>
          </a:p>
        </p:txBody>
      </p:sp>
      <p:sp>
        <p:nvSpPr>
          <p:cNvPr id="159747" name="Rectangle 3"/>
          <p:cNvSpPr>
            <a:spLocks noGrp="1" noChangeArrowheads="1"/>
          </p:cNvSpPr>
          <p:nvPr>
            <p:ph idx="1"/>
          </p:nvPr>
        </p:nvSpPr>
        <p:spPr>
          <a:xfrm>
            <a:off x="910592" y="1469383"/>
            <a:ext cx="11186333" cy="5229225"/>
          </a:xfrm>
        </p:spPr>
        <p:txBody>
          <a:bodyPr rtlCol="0">
            <a:normAutofit lnSpcReduction="10000"/>
          </a:bodyPr>
          <a:lstStyle/>
          <a:p>
            <a:pPr eaLnBrk="1" fontAlgn="auto" hangingPunct="1">
              <a:lnSpc>
                <a:spcPct val="80000"/>
              </a:lnSpc>
              <a:spcAft>
                <a:spcPts val="0"/>
              </a:spcAft>
              <a:buFont typeface="Wingdings" pitchFamily="2" charset="2"/>
              <a:buChar char="v"/>
              <a:defRPr/>
            </a:pPr>
            <a:r>
              <a:rPr lang="en-US" sz="2400" dirty="0"/>
              <a:t>The term species was first proposed by John Ray, an English clergyman and scientist, around 1700. He pointed out that all </a:t>
            </a:r>
            <a:r>
              <a:rPr lang="en-US" sz="2400" dirty="0">
                <a:solidFill>
                  <a:srgbClr val="FF0000"/>
                </a:solidFill>
              </a:rPr>
              <a:t>individuals that belong to a given species breed with one another and produce fertile progeny</a:t>
            </a:r>
            <a:r>
              <a:rPr lang="en-US" sz="2400" dirty="0"/>
              <a:t>.  This concept is still used today</a:t>
            </a:r>
          </a:p>
          <a:p>
            <a:pPr eaLnBrk="1" fontAlgn="auto" hangingPunct="1">
              <a:lnSpc>
                <a:spcPct val="80000"/>
              </a:lnSpc>
              <a:spcAft>
                <a:spcPts val="0"/>
              </a:spcAft>
              <a:buFont typeface="Wingdings" pitchFamily="2" charset="2"/>
              <a:buChar char="v"/>
              <a:defRPr/>
            </a:pPr>
            <a:endParaRPr lang="en-US" sz="2400" dirty="0"/>
          </a:p>
          <a:p>
            <a:pPr eaLnBrk="1" fontAlgn="auto" hangingPunct="1">
              <a:lnSpc>
                <a:spcPct val="80000"/>
              </a:lnSpc>
              <a:spcAft>
                <a:spcPts val="0"/>
              </a:spcAft>
              <a:buFont typeface="Wingdings" pitchFamily="2" charset="2"/>
              <a:buChar char="Ø"/>
              <a:defRPr/>
            </a:pPr>
            <a:r>
              <a:rPr lang="en-US" sz="2400" dirty="0"/>
              <a:t>breeds of dogs are one species, as they can all interbreed, even if some individuals look so different</a:t>
            </a:r>
          </a:p>
          <a:p>
            <a:pPr eaLnBrk="1" fontAlgn="auto" hangingPunct="1">
              <a:lnSpc>
                <a:spcPct val="80000"/>
              </a:lnSpc>
              <a:spcAft>
                <a:spcPts val="0"/>
              </a:spcAft>
              <a:buFont typeface="Wingdings" pitchFamily="2" charset="2"/>
              <a:buChar char="Ø"/>
              <a:defRPr/>
            </a:pPr>
            <a:endParaRPr lang="en-US" sz="2400" dirty="0"/>
          </a:p>
          <a:p>
            <a:pPr eaLnBrk="1" fontAlgn="auto" hangingPunct="1">
              <a:lnSpc>
                <a:spcPct val="80000"/>
              </a:lnSpc>
              <a:spcAft>
                <a:spcPts val="0"/>
              </a:spcAft>
              <a:buFont typeface="Wingdings" pitchFamily="2" charset="2"/>
              <a:buChar char="v"/>
              <a:defRPr/>
            </a:pPr>
            <a:r>
              <a:rPr lang="en-US" sz="2400" dirty="0"/>
              <a:t>Ernst Mayr, an American, the father of population genetics and an evolutionist, has redefined the concept, pointing out that “</a:t>
            </a:r>
            <a:r>
              <a:rPr lang="en-US" sz="2400" dirty="0">
                <a:solidFill>
                  <a:srgbClr val="FF0000"/>
                </a:solidFill>
              </a:rPr>
              <a:t>species are groups of actually or potentially interbreeding natural populations which are reproductively isolated from one another”</a:t>
            </a:r>
          </a:p>
          <a:p>
            <a:pPr marL="0" indent="0" eaLnBrk="1" fontAlgn="auto" hangingPunct="1">
              <a:lnSpc>
                <a:spcPct val="80000"/>
              </a:lnSpc>
              <a:spcAft>
                <a:spcPts val="0"/>
              </a:spcAft>
              <a:buNone/>
              <a:defRPr/>
            </a:pPr>
            <a:r>
              <a:rPr lang="en-US" sz="2400" dirty="0">
                <a:solidFill>
                  <a:srgbClr val="FF0000"/>
                </a:solidFill>
              </a:rPr>
              <a:t> </a:t>
            </a:r>
          </a:p>
          <a:p>
            <a:pPr eaLnBrk="1" fontAlgn="auto" hangingPunct="1">
              <a:lnSpc>
                <a:spcPct val="80000"/>
              </a:lnSpc>
              <a:spcAft>
                <a:spcPts val="0"/>
              </a:spcAft>
              <a:buFont typeface="Wingdings" pitchFamily="2" charset="2"/>
              <a:buChar char="v"/>
              <a:defRPr/>
            </a:pPr>
            <a:r>
              <a:rPr lang="en-US" sz="2400" dirty="0"/>
              <a:t>The biological species concept works fairly well for animals where there are strong barriers to hybridization between species</a:t>
            </a:r>
          </a:p>
          <a:p>
            <a:pPr eaLnBrk="1" fontAlgn="auto" hangingPunct="1">
              <a:lnSpc>
                <a:spcPct val="80000"/>
              </a:lnSpc>
              <a:spcAft>
                <a:spcPts val="0"/>
              </a:spcAft>
              <a:buFont typeface="Wingdings" pitchFamily="2" charset="2"/>
              <a:buChar char="Ø"/>
              <a:defRPr/>
            </a:pPr>
            <a:endParaRPr lang="en-US" sz="2400" dirty="0"/>
          </a:p>
        </p:txBody>
      </p:sp>
    </p:spTree>
    <p:extLst>
      <p:ext uri="{BB962C8B-B14F-4D97-AF65-F5344CB8AC3E}">
        <p14:creationId xmlns:p14="http://schemas.microsoft.com/office/powerpoint/2010/main" val="333821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40156" y="63128"/>
            <a:ext cx="8911687" cy="1280890"/>
          </a:xfrm>
          <a:solidFill>
            <a:schemeClr val="accent5">
              <a:lumMod val="60000"/>
              <a:lumOff val="40000"/>
            </a:schemeClr>
          </a:solidFill>
        </p:spPr>
        <p:txBody>
          <a:bodyPr rtlCol="0">
            <a:normAutofit/>
          </a:bodyPr>
          <a:lstStyle/>
          <a:p>
            <a:pPr eaLnBrk="1" fontAlgn="auto" hangingPunct="1">
              <a:spcAft>
                <a:spcPts val="0"/>
              </a:spcAft>
              <a:defRPr/>
            </a:pPr>
            <a:r>
              <a:rPr lang="en-GB" b="1" dirty="0"/>
              <a:t>Biological Species Concept</a:t>
            </a:r>
            <a:endParaRPr lang="en-US" b="1" dirty="0"/>
          </a:p>
        </p:txBody>
      </p:sp>
      <p:sp>
        <p:nvSpPr>
          <p:cNvPr id="8195" name="Rectangle 3"/>
          <p:cNvSpPr>
            <a:spLocks noGrp="1" noChangeArrowheads="1"/>
          </p:cNvSpPr>
          <p:nvPr>
            <p:ph idx="1"/>
          </p:nvPr>
        </p:nvSpPr>
        <p:spPr>
          <a:xfrm>
            <a:off x="622689" y="1417638"/>
            <a:ext cx="11569311" cy="5440361"/>
          </a:xfrm>
        </p:spPr>
        <p:txBody>
          <a:bodyPr/>
          <a:lstStyle/>
          <a:p>
            <a:pPr eaLnBrk="1" hangingPunct="1">
              <a:lnSpc>
                <a:spcPct val="80000"/>
              </a:lnSpc>
              <a:buFont typeface="Arial" charset="0"/>
              <a:buChar char="•"/>
              <a:defRPr/>
            </a:pPr>
            <a:endParaRPr lang="en-US" altLang="en-US" sz="2800" dirty="0"/>
          </a:p>
          <a:p>
            <a:pPr eaLnBrk="1" hangingPunct="1">
              <a:lnSpc>
                <a:spcPct val="80000"/>
              </a:lnSpc>
              <a:buFont typeface="Wingdings" pitchFamily="2" charset="2"/>
              <a:buChar char="v"/>
              <a:defRPr/>
            </a:pPr>
            <a:r>
              <a:rPr lang="en-US" altLang="en-US" sz="2800" dirty="0"/>
              <a:t>Animals regularly outcross, and so the concept works well. Outcrossing is less common in other kingdoms</a:t>
            </a:r>
          </a:p>
          <a:p>
            <a:pPr eaLnBrk="1" hangingPunct="1">
              <a:lnSpc>
                <a:spcPct val="80000"/>
              </a:lnSpc>
              <a:buFont typeface="Wingdings" pitchFamily="2" charset="2"/>
              <a:buChar char="v"/>
              <a:defRPr/>
            </a:pPr>
            <a:endParaRPr lang="en-US" altLang="en-US" sz="2800" dirty="0"/>
          </a:p>
          <a:p>
            <a:pPr eaLnBrk="1" hangingPunct="1">
              <a:lnSpc>
                <a:spcPct val="80000"/>
              </a:lnSpc>
              <a:buFont typeface="Wingdings" pitchFamily="2" charset="2"/>
              <a:buChar char="v"/>
              <a:defRPr/>
            </a:pPr>
            <a:r>
              <a:rPr lang="en-US" altLang="en-US" sz="2800" dirty="0"/>
              <a:t>Species in the other kingdoms-bacteria, fungi, </a:t>
            </a:r>
            <a:r>
              <a:rPr lang="en-US" altLang="en-US" sz="2800" dirty="0" err="1"/>
              <a:t>etc</a:t>
            </a:r>
            <a:r>
              <a:rPr lang="en-US" altLang="en-US" sz="2800" dirty="0"/>
              <a:t> do not outcross/interbreed with one another as many reproduce asexually and so cannot be characterized in the same way as outcrossing animals and plants</a:t>
            </a:r>
          </a:p>
          <a:p>
            <a:pPr marL="0" indent="0" eaLnBrk="1" hangingPunct="1">
              <a:lnSpc>
                <a:spcPct val="80000"/>
              </a:lnSpc>
              <a:buNone/>
              <a:defRPr/>
            </a:pPr>
            <a:endParaRPr lang="en-US" altLang="en-US" sz="2800" dirty="0"/>
          </a:p>
          <a:p>
            <a:pPr eaLnBrk="1" hangingPunct="1">
              <a:lnSpc>
                <a:spcPct val="80000"/>
              </a:lnSpc>
              <a:buFont typeface="Wingdings" pitchFamily="2" charset="2"/>
              <a:buChar char="v"/>
              <a:defRPr/>
            </a:pPr>
            <a:r>
              <a:rPr lang="en-US" altLang="en-US" sz="2800" dirty="0"/>
              <a:t>Most species can be separated by fairly obvious anatomical, physiological and behavioral characters but the final and key separation criterion is reproduction, i.e. whether or not there is actual or potential gene flow</a:t>
            </a:r>
          </a:p>
        </p:txBody>
      </p:sp>
    </p:spTree>
    <p:extLst>
      <p:ext uri="{BB962C8B-B14F-4D97-AF65-F5344CB8AC3E}">
        <p14:creationId xmlns:p14="http://schemas.microsoft.com/office/powerpoint/2010/main" val="89454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511D-1916-860F-361B-1E77C213365D}"/>
              </a:ext>
            </a:extLst>
          </p:cNvPr>
          <p:cNvSpPr>
            <a:spLocks noGrp="1"/>
          </p:cNvSpPr>
          <p:nvPr>
            <p:ph type="title"/>
          </p:nvPr>
        </p:nvSpPr>
        <p:spPr/>
        <p:txBody>
          <a:bodyPr/>
          <a:lstStyle/>
          <a:p>
            <a:r>
              <a:rPr lang="en-US" sz="3600" b="1" dirty="0"/>
              <a:t>          </a:t>
            </a:r>
            <a:r>
              <a:rPr lang="en-US" sz="3600" b="1" dirty="0">
                <a:solidFill>
                  <a:srgbClr val="FF0000"/>
                </a:solidFill>
              </a:rPr>
              <a:t>Kingdoms of the Life</a:t>
            </a:r>
            <a:endParaRPr lang="en-US" dirty="0">
              <a:solidFill>
                <a:srgbClr val="FF0000"/>
              </a:solidFill>
            </a:endParaRPr>
          </a:p>
        </p:txBody>
      </p:sp>
      <p:sp>
        <p:nvSpPr>
          <p:cNvPr id="3" name="Content Placeholder 2">
            <a:extLst>
              <a:ext uri="{FF2B5EF4-FFF2-40B4-BE49-F238E27FC236}">
                <a16:creationId xmlns:a16="http://schemas.microsoft.com/office/drawing/2014/main" id="{60F80E37-B6C1-5D1A-CD98-22ABF3AEF2A3}"/>
              </a:ext>
            </a:extLst>
          </p:cNvPr>
          <p:cNvSpPr>
            <a:spLocks noGrp="1"/>
          </p:cNvSpPr>
          <p:nvPr>
            <p:ph idx="1"/>
          </p:nvPr>
        </p:nvSpPr>
        <p:spPr>
          <a:xfrm>
            <a:off x="2168476" y="1540189"/>
            <a:ext cx="8915400" cy="3777622"/>
          </a:xfrm>
        </p:spPr>
        <p:txBody>
          <a:bodyPr>
            <a:normAutofit lnSpcReduction="10000"/>
          </a:bodyPr>
          <a:lstStyle/>
          <a:p>
            <a:pPr algn="just"/>
            <a:r>
              <a:rPr lang="en-US" sz="3200" dirty="0">
                <a:solidFill>
                  <a:schemeClr val="tx1">
                    <a:lumMod val="95000"/>
                    <a:lumOff val="5000"/>
                  </a:schemeClr>
                </a:solidFill>
              </a:rPr>
              <a:t>In his classification schem , Linnaeus(1735) Recognized only two kingdoms of living things : Animalia and Plantae  . At the time, microscopic organisms had not been studied in detail. They were placed either in a separate category called Chaos or, in some cases; they were classified with plants or animals . </a:t>
            </a:r>
          </a:p>
          <a:p>
            <a:endParaRPr lang="en-US" dirty="0"/>
          </a:p>
        </p:txBody>
      </p:sp>
    </p:spTree>
    <p:extLst>
      <p:ext uri="{BB962C8B-B14F-4D97-AF65-F5344CB8AC3E}">
        <p14:creationId xmlns:p14="http://schemas.microsoft.com/office/powerpoint/2010/main" val="80113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68" y="-100309"/>
            <a:ext cx="7772400" cy="981891"/>
          </a:xfrm>
          <a:scene3d>
            <a:camera prst="perspectiveContrastingRightFacing"/>
            <a:lightRig rig="threePt" dir="t"/>
          </a:scene3d>
        </p:spPr>
        <p:txBody>
          <a:bodyPr>
            <a:normAutofit fontScale="90000"/>
          </a:bodyPr>
          <a:lstStyle/>
          <a:p>
            <a:r>
              <a:rPr lang="en-US" sz="6000" b="1" dirty="0">
                <a:solidFill>
                  <a:srgbClr val="FF0000"/>
                </a:solidFill>
              </a:rPr>
              <a:t>5 Kingdoms</a:t>
            </a:r>
            <a:endParaRPr lang="ar-IQ" sz="6000" b="1" dirty="0">
              <a:solidFill>
                <a:srgbClr val="FF0000"/>
              </a:solidFill>
            </a:endParaRPr>
          </a:p>
        </p:txBody>
      </p:sp>
      <p:sp>
        <p:nvSpPr>
          <p:cNvPr id="3" name="Content Placeholder 2"/>
          <p:cNvSpPr>
            <a:spLocks noGrp="1"/>
          </p:cNvSpPr>
          <p:nvPr>
            <p:ph idx="1"/>
          </p:nvPr>
        </p:nvSpPr>
        <p:spPr>
          <a:xfrm>
            <a:off x="267717" y="2185257"/>
            <a:ext cx="11845986" cy="4609826"/>
          </a:xfrm>
        </p:spPr>
        <p:txBody>
          <a:bodyPr>
            <a:normAutofit/>
          </a:bodyPr>
          <a:lstStyle/>
          <a:p>
            <a:r>
              <a:rPr lang="en-US" sz="2400" dirty="0">
                <a:solidFill>
                  <a:srgbClr val="FF0000"/>
                </a:solidFill>
              </a:rPr>
              <a:t>Until recently the system devised by Robert Whittaker in 1968 was widely adopted.</a:t>
            </a:r>
          </a:p>
          <a:p>
            <a:r>
              <a:rPr lang="en-US" sz="2400" dirty="0">
                <a:solidFill>
                  <a:srgbClr val="FF0000"/>
                </a:solidFill>
              </a:rPr>
              <a:t>Whittaker’s classification schem recognizes five kingdoms: Monera , Protista , Fungi ,  Plantae ,  and Animalia .</a:t>
            </a:r>
          </a:p>
          <a:p>
            <a:r>
              <a:rPr lang="en-US" sz="2400" dirty="0"/>
              <a:t>It is based mainly on differences in nutrition ; his Plantae were mostly multicellular autotrophs, his Animalia multicellular heterotrophs , and his Fungi Multicellular saprotrophs. The remaining two kingdoms , </a:t>
            </a:r>
          </a:p>
          <a:p>
            <a:r>
              <a:rPr lang="en-US" sz="2400" dirty="0"/>
              <a:t>Protista and Monera , included unicellular(colony ).</a:t>
            </a:r>
            <a:endParaRPr lang="ar-IQ" sz="2400" dirty="0"/>
          </a:p>
        </p:txBody>
      </p:sp>
    </p:spTree>
    <p:extLst>
      <p:ext uri="{BB962C8B-B14F-4D97-AF65-F5344CB8AC3E}">
        <p14:creationId xmlns:p14="http://schemas.microsoft.com/office/powerpoint/2010/main" val="1270368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556792"/>
          </a:xfrm>
        </p:spPr>
        <p:txBody>
          <a:bodyPr/>
          <a:lstStyle/>
          <a:p>
            <a:r>
              <a:rPr lang="en-US" sz="9600" dirty="0">
                <a:solidFill>
                  <a:srgbClr val="FF0000"/>
                </a:solidFill>
              </a:rPr>
              <a:t>6 Kingdom</a:t>
            </a:r>
            <a:endParaRPr lang="ar-IQ" sz="9600" dirty="0">
              <a:solidFill>
                <a:srgbClr val="FF0000"/>
              </a:solidFill>
            </a:endParaRPr>
          </a:p>
        </p:txBody>
      </p:sp>
      <p:sp>
        <p:nvSpPr>
          <p:cNvPr id="3" name="Content Placeholder 2"/>
          <p:cNvSpPr>
            <a:spLocks noGrp="1"/>
          </p:cNvSpPr>
          <p:nvPr>
            <p:ph idx="1"/>
          </p:nvPr>
        </p:nvSpPr>
        <p:spPr>
          <a:xfrm>
            <a:off x="650738" y="2319871"/>
            <a:ext cx="11541262" cy="4581262"/>
          </a:xfrm>
        </p:spPr>
        <p:txBody>
          <a:bodyPr/>
          <a:lstStyle/>
          <a:p>
            <a:r>
              <a:rPr lang="en-US" sz="2400" dirty="0"/>
              <a:t>Based  on RNA studies Carl Woese divided the prokaryotes</a:t>
            </a:r>
          </a:p>
          <a:p>
            <a:r>
              <a:rPr lang="en-US" sz="2400" dirty="0"/>
              <a:t> (kingdom Monera) into two kingdoms ,called Eubacteria and</a:t>
            </a:r>
          </a:p>
          <a:p>
            <a:pPr marL="0" indent="0">
              <a:buNone/>
            </a:pPr>
            <a:r>
              <a:rPr lang="en-US" sz="2400" dirty="0"/>
              <a:t>     Archaebacteria .Carl Woese Attempted to establish a three </a:t>
            </a:r>
          </a:p>
          <a:p>
            <a:r>
              <a:rPr lang="en-US" sz="2400" dirty="0"/>
              <a:t>primary kingdom  (or Urkingdom)system in which </a:t>
            </a:r>
            <a:r>
              <a:rPr lang="en-US" sz="2400" dirty="0">
                <a:solidFill>
                  <a:srgbClr val="FF0000"/>
                </a:solidFill>
              </a:rPr>
              <a:t>plants</a:t>
            </a:r>
            <a:r>
              <a:rPr lang="en-US" sz="2400" dirty="0"/>
              <a:t>, </a:t>
            </a:r>
          </a:p>
          <a:p>
            <a:pPr marL="0" indent="0">
              <a:buNone/>
            </a:pPr>
            <a:r>
              <a:rPr lang="en-US" sz="2400" dirty="0">
                <a:solidFill>
                  <a:srgbClr val="FF0000"/>
                </a:solidFill>
              </a:rPr>
              <a:t>      Animals,  protist </a:t>
            </a:r>
            <a:r>
              <a:rPr lang="en-US" sz="2400" dirty="0"/>
              <a:t>and </a:t>
            </a:r>
            <a:r>
              <a:rPr lang="en-US" sz="2400" dirty="0">
                <a:solidFill>
                  <a:srgbClr val="FF0000"/>
                </a:solidFill>
              </a:rPr>
              <a:t>Fungi</a:t>
            </a:r>
            <a:r>
              <a:rPr lang="en-US" sz="2400" dirty="0"/>
              <a:t> were lumped All eukaryotes.</a:t>
            </a:r>
            <a:endParaRPr lang="en-US" sz="2400" dirty="0">
              <a:solidFill>
                <a:srgbClr val="FF0000"/>
              </a:solidFill>
            </a:endParaRPr>
          </a:p>
          <a:p>
            <a:r>
              <a:rPr lang="en-US" sz="2400" dirty="0"/>
              <a:t>the Eubacteria and Archaebacteria Made up the other two urkingdom .</a:t>
            </a:r>
          </a:p>
          <a:p>
            <a:pPr marL="0" indent="0">
              <a:buNone/>
            </a:pPr>
            <a:endParaRPr lang="ar-IQ" dirty="0"/>
          </a:p>
        </p:txBody>
      </p:sp>
    </p:spTree>
    <p:extLst>
      <p:ext uri="{BB962C8B-B14F-4D97-AF65-F5344CB8AC3E}">
        <p14:creationId xmlns:p14="http://schemas.microsoft.com/office/powerpoint/2010/main" val="238810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811" y="384960"/>
            <a:ext cx="8911687" cy="824862"/>
          </a:xfrm>
        </p:spPr>
        <p:txBody>
          <a:bodyPr>
            <a:normAutofit/>
          </a:bodyPr>
          <a:lstStyle/>
          <a:p>
            <a:r>
              <a:rPr lang="en-US" sz="4400" b="1" dirty="0">
                <a:solidFill>
                  <a:srgbClr val="C00000"/>
                </a:solidFill>
                <a:latin typeface="Arial Rounded MT Bold" panose="020F0704030504030204" pitchFamily="34" charset="0"/>
              </a:rPr>
              <a:t>Invertebrates Phyla</a:t>
            </a:r>
            <a:endParaRPr lang="en-US" sz="4400" dirty="0"/>
          </a:p>
        </p:txBody>
      </p:sp>
      <p:sp>
        <p:nvSpPr>
          <p:cNvPr id="3" name="Content Placeholder 2"/>
          <p:cNvSpPr>
            <a:spLocks noGrp="1"/>
          </p:cNvSpPr>
          <p:nvPr>
            <p:ph idx="1"/>
          </p:nvPr>
        </p:nvSpPr>
        <p:spPr>
          <a:xfrm>
            <a:off x="1942098" y="1472419"/>
            <a:ext cx="8915400" cy="5280074"/>
          </a:xfrm>
        </p:spPr>
        <p:txBody>
          <a:bodyPr>
            <a:normAutofit fontScale="70000" lnSpcReduction="20000"/>
          </a:bodyPr>
          <a:lstStyle/>
          <a:p>
            <a:pPr>
              <a:lnSpc>
                <a:spcPct val="120000"/>
              </a:lnSpc>
              <a:spcBef>
                <a:spcPct val="0"/>
              </a:spcBef>
              <a:buNone/>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So, Invertebrates include the following phyla:</a:t>
            </a:r>
          </a:p>
          <a:p>
            <a:pPr>
              <a:lnSpc>
                <a:spcPct val="120000"/>
              </a:lnSpc>
              <a:spcBef>
                <a:spcPct val="0"/>
              </a:spcBef>
            </a:pPr>
            <a:r>
              <a:rPr lang="en-US" altLang="en-US" sz="3200" b="1" dirty="0">
                <a:solidFill>
                  <a:srgbClr val="00B050"/>
                </a:solidFill>
                <a:latin typeface="Cambria" panose="02040503050406030204" pitchFamily="18" charset="0"/>
                <a:ea typeface="Cambria" panose="02040503050406030204" pitchFamily="18" charset="0"/>
                <a:cs typeface="Ali_K_Samik" pitchFamily="2" charset="-78"/>
              </a:rPr>
              <a:t>Phylum: Protozoa</a:t>
            </a: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a:t>
            </a:r>
            <a:r>
              <a:rPr lang="en-US" altLang="en-US" sz="3200" b="1" dirty="0">
                <a:solidFill>
                  <a:srgbClr val="0070C0"/>
                </a:solidFill>
                <a:latin typeface="Cambria" panose="02040503050406030204" pitchFamily="18" charset="0"/>
                <a:ea typeface="Cambria" panose="02040503050406030204" pitchFamily="18" charset="0"/>
                <a:cs typeface="Ali_K_Samik" pitchFamily="2" charset="-78"/>
              </a:rPr>
              <a:t>Phylum: Porifera                       </a:t>
            </a: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Phylum: Coelentrata                </a:t>
            </a: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Phylum: Platyhelminthes          </a:t>
            </a: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Phylum: Nematoda                    </a:t>
            </a: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Phylum: Acanthocephala      </a:t>
            </a:r>
            <a:r>
              <a:rPr lang="ar-SA" altLang="en-US" sz="3200" b="1" dirty="0">
                <a:solidFill>
                  <a:schemeClr val="tx1"/>
                </a:solidFill>
                <a:latin typeface="Cambria" panose="02040503050406030204" pitchFamily="18" charset="0"/>
                <a:ea typeface="Cambria" panose="02040503050406030204" pitchFamily="18" charset="0"/>
                <a:cs typeface="Ali_K_Samik" pitchFamily="2" charset="-78"/>
              </a:rPr>
              <a:t>  </a:t>
            </a:r>
            <a:endParaRPr lang="en-US" altLang="en-US" sz="3200" b="1" dirty="0">
              <a:solidFill>
                <a:schemeClr val="tx1"/>
              </a:solidFill>
              <a:latin typeface="Cambria" panose="02040503050406030204" pitchFamily="18" charset="0"/>
              <a:ea typeface="Cambria" panose="02040503050406030204" pitchFamily="18" charset="0"/>
              <a:cs typeface="Ali_K_Samik" pitchFamily="2" charset="-78"/>
            </a:endParaRP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Phylum: Annelida</a:t>
            </a:r>
            <a:endParaRPr lang="en-US" altLang="en-US" sz="3200" dirty="0">
              <a:solidFill>
                <a:schemeClr val="tx1"/>
              </a:solidFill>
              <a:latin typeface="Cambria" panose="02040503050406030204" pitchFamily="18" charset="0"/>
              <a:ea typeface="Cambria" panose="02040503050406030204" pitchFamily="18" charset="0"/>
            </a:endParaRP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Phylum: Arthropoda                </a:t>
            </a: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Phylum: Mollusca</a:t>
            </a:r>
          </a:p>
          <a:p>
            <a:pPr>
              <a:lnSpc>
                <a:spcPct val="120000"/>
              </a:lnSpc>
              <a:spcBef>
                <a:spcPct val="0"/>
              </a:spcBef>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 Phylum: Echinodermata</a:t>
            </a:r>
            <a:endParaRPr lang="ar-SA" altLang="en-US" sz="3200" b="1" dirty="0">
              <a:solidFill>
                <a:schemeClr val="tx1"/>
              </a:solidFill>
              <a:latin typeface="Cambria" panose="02040503050406030204" pitchFamily="18" charset="0"/>
              <a:ea typeface="Cambria" panose="02040503050406030204" pitchFamily="18" charset="0"/>
              <a:cs typeface="Ali_K_Samik" pitchFamily="2" charset="-78"/>
            </a:endParaRPr>
          </a:p>
          <a:p>
            <a:pPr>
              <a:lnSpc>
                <a:spcPct val="120000"/>
              </a:lnSpc>
              <a:spcBef>
                <a:spcPct val="0"/>
              </a:spcBef>
              <a:buNone/>
            </a:pPr>
            <a:r>
              <a:rPr lang="en-US" altLang="en-US" sz="3200" b="1" dirty="0">
                <a:solidFill>
                  <a:schemeClr val="tx1"/>
                </a:solidFill>
                <a:latin typeface="Cambria" panose="02040503050406030204" pitchFamily="18" charset="0"/>
                <a:ea typeface="Cambria" panose="02040503050406030204" pitchFamily="18" charset="0"/>
                <a:cs typeface="Ali_K_Samik" pitchFamily="2" charset="-78"/>
              </a:rPr>
              <a:t>While Vertebrates possess back bone include the following phylum only:</a:t>
            </a:r>
          </a:p>
          <a:p>
            <a:pPr>
              <a:lnSpc>
                <a:spcPct val="120000"/>
              </a:lnSpc>
              <a:spcBef>
                <a:spcPct val="0"/>
              </a:spcBef>
            </a:pPr>
            <a:r>
              <a:rPr lang="en-US" altLang="en-US" sz="3200" b="1" dirty="0">
                <a:solidFill>
                  <a:srgbClr val="FF0000"/>
                </a:solidFill>
                <a:latin typeface="Cambria" panose="02040503050406030204" pitchFamily="18" charset="0"/>
                <a:ea typeface="Cambria" panose="02040503050406030204" pitchFamily="18" charset="0"/>
                <a:cs typeface="Ali_K_Samik" pitchFamily="2" charset="-78"/>
              </a:rPr>
              <a:t>Phylum: Chordata </a:t>
            </a:r>
          </a:p>
          <a:p>
            <a:endParaRPr lang="en-US" dirty="0"/>
          </a:p>
        </p:txBody>
      </p:sp>
    </p:spTree>
    <p:extLst>
      <p:ext uri="{BB962C8B-B14F-4D97-AF65-F5344CB8AC3E}">
        <p14:creationId xmlns:p14="http://schemas.microsoft.com/office/powerpoint/2010/main" val="359309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0224" y="72632"/>
            <a:ext cx="8911687" cy="923336"/>
          </a:xfrm>
        </p:spPr>
        <p:txBody>
          <a:bodyPr>
            <a:normAutofit/>
          </a:bodyPr>
          <a:lstStyle/>
          <a:p>
            <a:r>
              <a:rPr lang="en-US" sz="4400" b="1" dirty="0">
                <a:solidFill>
                  <a:srgbClr val="C00000"/>
                </a:solidFill>
                <a:latin typeface="Arial Rounded MT Bold" panose="020F0704030504030204" pitchFamily="34" charset="0"/>
              </a:rPr>
              <a:t>Phylum: Protozoa</a:t>
            </a:r>
            <a:endParaRPr lang="en-US" sz="4400" dirty="0"/>
          </a:p>
        </p:txBody>
      </p:sp>
      <p:pic>
        <p:nvPicPr>
          <p:cNvPr id="4" name="Picture 3"/>
          <p:cNvPicPr>
            <a:picLocks noChangeAspect="1"/>
          </p:cNvPicPr>
          <p:nvPr/>
        </p:nvPicPr>
        <p:blipFill>
          <a:blip r:embed="rId2"/>
          <a:stretch>
            <a:fillRect/>
          </a:stretch>
        </p:blipFill>
        <p:spPr>
          <a:xfrm>
            <a:off x="210920" y="853385"/>
            <a:ext cx="8210060" cy="2258931"/>
          </a:xfrm>
          <a:prstGeom prst="rect">
            <a:avLst/>
          </a:prstGeom>
        </p:spPr>
      </p:pic>
      <p:sp>
        <p:nvSpPr>
          <p:cNvPr id="5" name="TextBox 4"/>
          <p:cNvSpPr txBox="1"/>
          <p:nvPr/>
        </p:nvSpPr>
        <p:spPr>
          <a:xfrm>
            <a:off x="313055" y="2881483"/>
            <a:ext cx="2133820" cy="461665"/>
          </a:xfrm>
          <a:prstGeom prst="rect">
            <a:avLst/>
          </a:prstGeom>
          <a:noFill/>
        </p:spPr>
        <p:txBody>
          <a:bodyPr wrap="square" rtlCol="0">
            <a:spAutoFit/>
          </a:bodyPr>
          <a:lstStyle/>
          <a:p>
            <a:pPr algn="ctr">
              <a:spcBef>
                <a:spcPct val="0"/>
              </a:spcBef>
            </a:pPr>
            <a:r>
              <a:rPr lang="en-US" altLang="en-US" sz="2400" b="1" u="sng" dirty="0">
                <a:solidFill>
                  <a:schemeClr val="tx1">
                    <a:lumMod val="95000"/>
                    <a:lumOff val="5000"/>
                  </a:schemeClr>
                </a:solidFill>
                <a:latin typeface="Arial Rounded MT Bold" panose="020F0704030504030204" pitchFamily="34" charset="0"/>
              </a:rPr>
              <a:t>Paramecium</a:t>
            </a:r>
          </a:p>
        </p:txBody>
      </p:sp>
      <p:sp>
        <p:nvSpPr>
          <p:cNvPr id="6" name="TextBox 5"/>
          <p:cNvSpPr txBox="1"/>
          <p:nvPr/>
        </p:nvSpPr>
        <p:spPr>
          <a:xfrm>
            <a:off x="3359347" y="2772484"/>
            <a:ext cx="1913206" cy="461665"/>
          </a:xfrm>
          <a:prstGeom prst="rect">
            <a:avLst/>
          </a:prstGeom>
          <a:noFill/>
        </p:spPr>
        <p:txBody>
          <a:bodyPr wrap="square" rtlCol="0">
            <a:spAutoFit/>
          </a:bodyPr>
          <a:lstStyle/>
          <a:p>
            <a:pPr algn="ctr"/>
            <a:r>
              <a:rPr lang="en-US" sz="2400" u="sng" dirty="0">
                <a:latin typeface="Arial Rounded MT Bold" panose="020F0704030504030204" pitchFamily="34" charset="0"/>
              </a:rPr>
              <a:t>Amoeba</a:t>
            </a:r>
          </a:p>
        </p:txBody>
      </p:sp>
      <p:sp>
        <p:nvSpPr>
          <p:cNvPr id="8" name="TextBox 7"/>
          <p:cNvSpPr txBox="1"/>
          <p:nvPr/>
        </p:nvSpPr>
        <p:spPr>
          <a:xfrm>
            <a:off x="5682690" y="2711567"/>
            <a:ext cx="2328153" cy="461665"/>
          </a:xfrm>
          <a:prstGeom prst="rect">
            <a:avLst/>
          </a:prstGeom>
          <a:noFill/>
        </p:spPr>
        <p:txBody>
          <a:bodyPr wrap="square" rtlCol="0">
            <a:spAutoFit/>
          </a:bodyPr>
          <a:lstStyle/>
          <a:p>
            <a:r>
              <a:rPr lang="en-US" sz="2400" u="sng" dirty="0">
                <a:latin typeface="Arial Rounded MT Bold" panose="020F0704030504030204" pitchFamily="34" charset="0"/>
              </a:rPr>
              <a:t>Trypanosoma</a:t>
            </a:r>
          </a:p>
        </p:txBody>
      </p:sp>
      <p:sp>
        <p:nvSpPr>
          <p:cNvPr id="7" name="مربع نص 6">
            <a:extLst>
              <a:ext uri="{FF2B5EF4-FFF2-40B4-BE49-F238E27FC236}">
                <a16:creationId xmlns:a16="http://schemas.microsoft.com/office/drawing/2014/main" id="{FFB5A1E6-499E-60B6-5076-74277194AD82}"/>
              </a:ext>
            </a:extLst>
          </p:cNvPr>
          <p:cNvSpPr txBox="1"/>
          <p:nvPr/>
        </p:nvSpPr>
        <p:spPr>
          <a:xfrm>
            <a:off x="1379965" y="3237830"/>
            <a:ext cx="6153324"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mj-cs"/>
              </a:rPr>
              <a:t>Phylum: Porifera</a:t>
            </a:r>
            <a:endParaRPr lang="ar-IQ" dirty="0"/>
          </a:p>
        </p:txBody>
      </p:sp>
      <p:pic>
        <p:nvPicPr>
          <p:cNvPr id="9" name="Picture 4" descr="201008225_961e846e2d">
            <a:extLst>
              <a:ext uri="{FF2B5EF4-FFF2-40B4-BE49-F238E27FC236}">
                <a16:creationId xmlns:a16="http://schemas.microsoft.com/office/drawing/2014/main" id="{F19C9EF2-B2FB-3ACA-E592-F68985387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00" t="7201" r="24400" b="3200"/>
          <a:stretch>
            <a:fillRect/>
          </a:stretch>
        </p:blipFill>
        <p:spPr bwMode="auto">
          <a:xfrm>
            <a:off x="360565" y="3993160"/>
            <a:ext cx="3517900" cy="286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05B1E163-93CA-79C0-A54B-DF769DFDA09D}"/>
              </a:ext>
            </a:extLst>
          </p:cNvPr>
          <p:cNvPicPr>
            <a:picLocks noChangeAspect="1"/>
          </p:cNvPicPr>
          <p:nvPr/>
        </p:nvPicPr>
        <p:blipFill>
          <a:blip r:embed="rId4"/>
          <a:stretch>
            <a:fillRect/>
          </a:stretch>
        </p:blipFill>
        <p:spPr>
          <a:xfrm>
            <a:off x="4079095" y="3753857"/>
            <a:ext cx="4033809" cy="3104143"/>
          </a:xfrm>
          <a:prstGeom prst="rect">
            <a:avLst/>
          </a:prstGeom>
        </p:spPr>
      </p:pic>
    </p:spTree>
    <p:extLst>
      <p:ext uri="{BB962C8B-B14F-4D97-AF65-F5344CB8AC3E}">
        <p14:creationId xmlns:p14="http://schemas.microsoft.com/office/powerpoint/2010/main" val="45820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963EDE-F149-F225-7EF1-E210E2B86723}"/>
              </a:ext>
            </a:extLst>
          </p:cNvPr>
          <p:cNvSpPr>
            <a:spLocks noGrp="1"/>
          </p:cNvSpPr>
          <p:nvPr>
            <p:ph type="title"/>
          </p:nvPr>
        </p:nvSpPr>
        <p:spPr/>
        <p:txBody>
          <a:bodyPr/>
          <a:lstStyle/>
          <a:p>
            <a:r>
              <a:rPr lang="en-US" dirty="0"/>
              <a:t>https://t.me/+tEETUaLm_pA2NGQy</a:t>
            </a:r>
            <a:endParaRPr lang="ar-IQ" dirty="0"/>
          </a:p>
        </p:txBody>
      </p:sp>
      <p:pic>
        <p:nvPicPr>
          <p:cNvPr id="5" name="صورة 4">
            <a:extLst>
              <a:ext uri="{FF2B5EF4-FFF2-40B4-BE49-F238E27FC236}">
                <a16:creationId xmlns:a16="http://schemas.microsoft.com/office/drawing/2014/main" id="{3A050592-51BC-C94B-E016-E75BF3707A19}"/>
              </a:ext>
            </a:extLst>
          </p:cNvPr>
          <p:cNvPicPr>
            <a:picLocks noChangeAspect="1"/>
          </p:cNvPicPr>
          <p:nvPr/>
        </p:nvPicPr>
        <p:blipFill>
          <a:blip r:embed="rId2"/>
          <a:stretch>
            <a:fillRect/>
          </a:stretch>
        </p:blipFill>
        <p:spPr>
          <a:xfrm>
            <a:off x="2812914" y="1577130"/>
            <a:ext cx="6566171" cy="4538444"/>
          </a:xfrm>
          <a:prstGeom prst="rect">
            <a:avLst/>
          </a:prstGeom>
        </p:spPr>
      </p:pic>
    </p:spTree>
    <p:extLst>
      <p:ext uri="{BB962C8B-B14F-4D97-AF65-F5344CB8AC3E}">
        <p14:creationId xmlns:p14="http://schemas.microsoft.com/office/powerpoint/2010/main" val="404147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396" y="63167"/>
            <a:ext cx="4764220" cy="718129"/>
          </a:xfrm>
        </p:spPr>
        <p:txBody>
          <a:bodyPr>
            <a:normAutofit fontScale="90000"/>
          </a:bodyPr>
          <a:lstStyle/>
          <a:p>
            <a:r>
              <a:rPr lang="en-US" sz="4000" b="1" dirty="0">
                <a:solidFill>
                  <a:srgbClr val="C00000"/>
                </a:solidFill>
                <a:latin typeface="Arial Rounded MT Bold" panose="020F0704030504030204" pitchFamily="34" charset="0"/>
              </a:rPr>
              <a:t>Phylum: Coelentrata </a:t>
            </a:r>
            <a:br>
              <a:rPr lang="en-US" altLang="en-US" b="1" dirty="0">
                <a:solidFill>
                  <a:srgbClr val="0000FF"/>
                </a:solidFill>
                <a:cs typeface="Ali_K_Samik" pitchFamily="2" charset="-78"/>
              </a:rPr>
            </a:br>
            <a:endParaRPr lang="en-US" dirty="0"/>
          </a:p>
        </p:txBody>
      </p:sp>
      <p:pic>
        <p:nvPicPr>
          <p:cNvPr id="4" name="Picture 25" descr="ANd9GcRoGlwmczAY2TBHbnwEfofRh2a547xddYpmaN_rmJlVij5aaZ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583" y="997172"/>
            <a:ext cx="2538046" cy="307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ANd9GcRrf6506RYjYtKq1NjH0GwPY8LmF_rhfGnhKg7z86tcY3MUZIAm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573" y="889234"/>
            <a:ext cx="3054252" cy="298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5">
            <a:extLst>
              <a:ext uri="{FF2B5EF4-FFF2-40B4-BE49-F238E27FC236}">
                <a16:creationId xmlns:a16="http://schemas.microsoft.com/office/drawing/2014/main" id="{693DA0D7-6A01-9E5A-9F72-50527205B95D}"/>
              </a:ext>
            </a:extLst>
          </p:cNvPr>
          <p:cNvPicPr>
            <a:picLocks noChangeAspect="1"/>
          </p:cNvPicPr>
          <p:nvPr/>
        </p:nvPicPr>
        <p:blipFill>
          <a:blip r:embed="rId4"/>
          <a:stretch>
            <a:fillRect/>
          </a:stretch>
        </p:blipFill>
        <p:spPr>
          <a:xfrm>
            <a:off x="191875" y="3978004"/>
            <a:ext cx="6657409" cy="1066892"/>
          </a:xfrm>
          <a:prstGeom prst="rect">
            <a:avLst/>
          </a:prstGeom>
        </p:spPr>
      </p:pic>
      <p:pic>
        <p:nvPicPr>
          <p:cNvPr id="7" name="صورة 6">
            <a:extLst>
              <a:ext uri="{FF2B5EF4-FFF2-40B4-BE49-F238E27FC236}">
                <a16:creationId xmlns:a16="http://schemas.microsoft.com/office/drawing/2014/main" id="{62EE2C24-3000-5EDF-5AAC-D6FAA1056586}"/>
              </a:ext>
            </a:extLst>
          </p:cNvPr>
          <p:cNvPicPr>
            <a:picLocks noChangeAspect="1"/>
          </p:cNvPicPr>
          <p:nvPr/>
        </p:nvPicPr>
        <p:blipFill>
          <a:blip r:embed="rId5"/>
          <a:stretch>
            <a:fillRect/>
          </a:stretch>
        </p:blipFill>
        <p:spPr>
          <a:xfrm rot="16200000">
            <a:off x="2081869" y="3148824"/>
            <a:ext cx="1501629" cy="4834547"/>
          </a:xfrm>
          <a:prstGeom prst="rect">
            <a:avLst/>
          </a:prstGeom>
        </p:spPr>
      </p:pic>
      <p:pic>
        <p:nvPicPr>
          <p:cNvPr id="8" name="Picture 8">
            <a:extLst>
              <a:ext uri="{FF2B5EF4-FFF2-40B4-BE49-F238E27FC236}">
                <a16:creationId xmlns:a16="http://schemas.microsoft.com/office/drawing/2014/main" id="{5F26E3FA-E0D9-B178-CE39-D8CAE712B7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88" t="6430" r="70258" b="2156"/>
          <a:stretch>
            <a:fillRect/>
          </a:stretch>
        </p:blipFill>
        <p:spPr bwMode="auto">
          <a:xfrm>
            <a:off x="7913445" y="3399639"/>
            <a:ext cx="2463800" cy="34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899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327"/>
            <a:ext cx="8911687" cy="810407"/>
          </a:xfrm>
        </p:spPr>
        <p:txBody>
          <a:bodyPr>
            <a:normAutofit fontScale="90000"/>
          </a:bodyPr>
          <a:lstStyle/>
          <a:p>
            <a:r>
              <a:rPr lang="en-US" sz="4900" b="1" dirty="0">
                <a:solidFill>
                  <a:srgbClr val="C00000"/>
                </a:solidFill>
                <a:latin typeface="Arial Rounded MT Bold" panose="020F0704030504030204" pitchFamily="34" charset="0"/>
              </a:rPr>
              <a:t>Phylum: </a:t>
            </a:r>
            <a:r>
              <a:rPr lang="en-US" altLang="en-US" sz="4900" b="1" dirty="0">
                <a:solidFill>
                  <a:srgbClr val="C00000"/>
                </a:solidFill>
                <a:latin typeface="Arial Rounded MT Bold" panose="020F0704030504030204" pitchFamily="34" charset="0"/>
                <a:cs typeface="Ali_K_Samik" pitchFamily="2" charset="-78"/>
              </a:rPr>
              <a:t>Acanthocephala</a:t>
            </a:r>
            <a:br>
              <a:rPr lang="en-US" altLang="en-US" b="1" dirty="0">
                <a:solidFill>
                  <a:srgbClr val="0000FF"/>
                </a:solidFill>
                <a:cs typeface="Ali_K_Samik" pitchFamily="2" charset="-78"/>
              </a:rPr>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7" y="1025916"/>
            <a:ext cx="3877488" cy="510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a:extLst>
              <a:ext uri="{FF2B5EF4-FFF2-40B4-BE49-F238E27FC236}">
                <a16:creationId xmlns:a16="http://schemas.microsoft.com/office/drawing/2014/main" id="{3088DDA8-C140-469C-BBC7-5EF952F7906D}"/>
              </a:ext>
            </a:extLst>
          </p:cNvPr>
          <p:cNvSpPr txBox="1"/>
          <p:nvPr/>
        </p:nvSpPr>
        <p:spPr>
          <a:xfrm>
            <a:off x="5911819" y="885489"/>
            <a:ext cx="6220436" cy="846386"/>
          </a:xfrm>
          <a:prstGeom prst="rect">
            <a:avLst/>
          </a:prstGeom>
          <a:noFill/>
        </p:spPr>
        <p:txBody>
          <a:bodyPr wrap="square">
            <a:spAutoFit/>
          </a:bodyPr>
          <a:lstStyle/>
          <a:p>
            <a:r>
              <a:rPr kumimoji="0" lang="en-US" sz="4900" b="1"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mj-cs"/>
              </a:rPr>
              <a:t>Phylum: </a:t>
            </a:r>
            <a:r>
              <a:rPr kumimoji="0" lang="en-US" altLang="en-US" sz="4900" b="1"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Ali_K_Samik" pitchFamily="2" charset="-78"/>
              </a:rPr>
              <a:t>Nematoda</a:t>
            </a:r>
            <a:endParaRPr lang="ar-IQ" dirty="0"/>
          </a:p>
        </p:txBody>
      </p:sp>
      <p:pic>
        <p:nvPicPr>
          <p:cNvPr id="6" name="Picture 7" descr="Enterobius vermicularis adawat">
            <a:extLst>
              <a:ext uri="{FF2B5EF4-FFF2-40B4-BE49-F238E27FC236}">
                <a16:creationId xmlns:a16="http://schemas.microsoft.com/office/drawing/2014/main" id="{A5AE6D0B-768D-E458-1AAE-7A2ADFD1C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76"/>
          <a:stretch>
            <a:fillRect/>
          </a:stretch>
        </p:blipFill>
        <p:spPr bwMode="auto">
          <a:xfrm>
            <a:off x="5662570" y="1870030"/>
            <a:ext cx="6455704" cy="398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4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35"/>
            <a:ext cx="5709803" cy="755386"/>
          </a:xfrm>
        </p:spPr>
        <p:txBody>
          <a:bodyPr>
            <a:normAutofit fontScale="90000"/>
          </a:bodyPr>
          <a:lstStyle/>
          <a:p>
            <a:r>
              <a:rPr lang="en-US" sz="4900" b="1" dirty="0">
                <a:solidFill>
                  <a:srgbClr val="C00000"/>
                </a:solidFill>
                <a:latin typeface="Arial Rounded MT Bold" panose="020F0704030504030204" pitchFamily="34" charset="0"/>
              </a:rPr>
              <a:t>Phylum: </a:t>
            </a:r>
            <a:r>
              <a:rPr lang="en-US" altLang="en-US" sz="4900" b="1" dirty="0">
                <a:solidFill>
                  <a:srgbClr val="C00000"/>
                </a:solidFill>
                <a:latin typeface="Arial Rounded MT Bold" panose="020F0704030504030204" pitchFamily="34" charset="0"/>
              </a:rPr>
              <a:t>Mollusca</a:t>
            </a:r>
            <a:br>
              <a:rPr lang="en-US" altLang="en-US" b="1" dirty="0">
                <a:solidFill>
                  <a:srgbClr val="0000FF"/>
                </a:solidFill>
              </a:rPr>
            </a:br>
            <a:br>
              <a:rPr lang="en-US" altLang="en-US" b="1" dirty="0">
                <a:solidFill>
                  <a:srgbClr val="0000FF"/>
                </a:solidFill>
                <a:cs typeface="Ali_K_Samik" pitchFamily="2" charset="-78"/>
              </a:rPr>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03" y="822121"/>
            <a:ext cx="5785303" cy="549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85EF810-9F82-A5A2-386B-AA15F27E2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509" y="966651"/>
            <a:ext cx="5972533" cy="535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5">
            <a:extLst>
              <a:ext uri="{FF2B5EF4-FFF2-40B4-BE49-F238E27FC236}">
                <a16:creationId xmlns:a16="http://schemas.microsoft.com/office/drawing/2014/main" id="{D98126ED-C8B3-1BF4-EF6B-5B3E085C5F99}"/>
              </a:ext>
            </a:extLst>
          </p:cNvPr>
          <p:cNvSpPr txBox="1"/>
          <p:nvPr/>
        </p:nvSpPr>
        <p:spPr>
          <a:xfrm>
            <a:off x="6378150" y="66735"/>
            <a:ext cx="4960410"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mj-cs"/>
              </a:rPr>
              <a:t>Phylum: </a:t>
            </a:r>
            <a:r>
              <a:rPr kumimoji="0" lang="en-US" altLang="en-US" sz="4400" b="1"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Ali_K_Samik" pitchFamily="2" charset="-78"/>
              </a:rPr>
              <a:t>Annelida</a:t>
            </a:r>
            <a:endParaRPr lang="ar-IQ" dirty="0"/>
          </a:p>
        </p:txBody>
      </p:sp>
    </p:spTree>
    <p:extLst>
      <p:ext uri="{BB962C8B-B14F-4D97-AF65-F5344CB8AC3E}">
        <p14:creationId xmlns:p14="http://schemas.microsoft.com/office/powerpoint/2010/main" val="284393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942514"/>
            <a:ext cx="1708150" cy="29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1"/>
          <p:cNvSpPr txBox="1">
            <a:spLocks noChangeArrowheads="1"/>
          </p:cNvSpPr>
          <p:nvPr/>
        </p:nvSpPr>
        <p:spPr bwMode="auto">
          <a:xfrm>
            <a:off x="4229100" y="3882941"/>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0000FF"/>
                </a:solidFill>
                <a:latin typeface="Times New Roman" panose="02020603050405020304" pitchFamily="18" charset="0"/>
              </a:rPr>
              <a:t>2. Arachnida</a:t>
            </a:r>
            <a:endParaRPr lang="en-US" altLang="en-US" sz="1800" dirty="0"/>
          </a:p>
        </p:txBody>
      </p:sp>
      <p:pic>
        <p:nvPicPr>
          <p:cNvPr id="3079" name="Picture 15" descr="Chilopoda 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1" y="4460388"/>
            <a:ext cx="3184183" cy="194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6"/>
          <p:cNvSpPr txBox="1">
            <a:spLocks noChangeArrowheads="1"/>
          </p:cNvSpPr>
          <p:nvPr/>
        </p:nvSpPr>
        <p:spPr bwMode="auto">
          <a:xfrm>
            <a:off x="6561985" y="6404221"/>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0000FF"/>
                </a:solidFill>
                <a:latin typeface="Times New Roman" panose="02020603050405020304" pitchFamily="18" charset="0"/>
              </a:rPr>
              <a:t>5. Chilipoda</a:t>
            </a:r>
            <a:endParaRPr lang="en-US" altLang="en-US" sz="1800" dirty="0"/>
          </a:p>
        </p:txBody>
      </p:sp>
      <p:pic>
        <p:nvPicPr>
          <p:cNvPr id="308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163" y="4383831"/>
            <a:ext cx="3094753" cy="18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8"/>
          <p:cNvSpPr txBox="1">
            <a:spLocks noChangeArrowheads="1"/>
          </p:cNvSpPr>
          <p:nvPr/>
        </p:nvSpPr>
        <p:spPr bwMode="auto">
          <a:xfrm>
            <a:off x="1836182" y="6358310"/>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0000FF"/>
                </a:solidFill>
                <a:latin typeface="Times New Roman" panose="02020603050405020304" pitchFamily="18" charset="0"/>
              </a:rPr>
              <a:t>4. Diplopoda</a:t>
            </a:r>
            <a:endParaRPr lang="en-US" altLang="en-US" sz="1800" dirty="0"/>
          </a:p>
        </p:txBody>
      </p:sp>
      <p:sp>
        <p:nvSpPr>
          <p:cNvPr id="3098" name="Line 26"/>
          <p:cNvSpPr>
            <a:spLocks noChangeShapeType="1"/>
          </p:cNvSpPr>
          <p:nvPr/>
        </p:nvSpPr>
        <p:spPr bwMode="auto">
          <a:xfrm>
            <a:off x="6124575" y="1674055"/>
            <a:ext cx="0" cy="1912108"/>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27"/>
          <p:cNvSpPr>
            <a:spLocks noChangeShapeType="1"/>
          </p:cNvSpPr>
          <p:nvPr/>
        </p:nvSpPr>
        <p:spPr bwMode="auto">
          <a:xfrm>
            <a:off x="6124575" y="3200400"/>
            <a:ext cx="0" cy="365760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1" name="Line 29"/>
          <p:cNvSpPr>
            <a:spLocks noChangeShapeType="1"/>
          </p:cNvSpPr>
          <p:nvPr/>
        </p:nvSpPr>
        <p:spPr bwMode="auto">
          <a:xfrm flipH="1">
            <a:off x="3919537" y="1674055"/>
            <a:ext cx="10180" cy="2709776"/>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28"/>
          <p:cNvSpPr>
            <a:spLocks noChangeShapeType="1"/>
          </p:cNvSpPr>
          <p:nvPr/>
        </p:nvSpPr>
        <p:spPr bwMode="auto">
          <a:xfrm flipH="1">
            <a:off x="1266698" y="4404579"/>
            <a:ext cx="9144000" cy="0"/>
          </a:xfrm>
          <a:prstGeom prst="line">
            <a:avLst/>
          </a:prstGeom>
          <a:noFill/>
          <a:ln w="952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9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500" y="1086777"/>
            <a:ext cx="3128029" cy="29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4"/>
          <p:cNvSpPr txBox="1">
            <a:spLocks noChangeArrowheads="1"/>
          </p:cNvSpPr>
          <p:nvPr/>
        </p:nvSpPr>
        <p:spPr bwMode="auto">
          <a:xfrm>
            <a:off x="6695335" y="3979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0000FF"/>
                </a:solidFill>
                <a:latin typeface="Times New Roman" panose="02020603050405020304" pitchFamily="18" charset="0"/>
              </a:rPr>
              <a:t>3. Insecta</a:t>
            </a:r>
            <a:endParaRPr lang="en-US" altLang="en-US" sz="1800" dirty="0"/>
          </a:p>
        </p:txBody>
      </p:sp>
      <p:sp>
        <p:nvSpPr>
          <p:cNvPr id="20498" name="Rectangle 18"/>
          <p:cNvSpPr>
            <a:spLocks noChangeArrowheads="1"/>
          </p:cNvSpPr>
          <p:nvPr/>
        </p:nvSpPr>
        <p:spPr bwMode="auto">
          <a:xfrm>
            <a:off x="1438930" y="127624"/>
            <a:ext cx="548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dirty="0">
                <a:solidFill>
                  <a:srgbClr val="C00000"/>
                </a:solidFill>
                <a:latin typeface="Arial Rounded MT Bold" panose="020F0704030504030204" pitchFamily="34" charset="0"/>
                <a:cs typeface="Ali_K_Samik" pitchFamily="2" charset="-78"/>
              </a:rPr>
              <a:t> Phylum: Arthropoda</a:t>
            </a:r>
          </a:p>
        </p:txBody>
      </p:sp>
      <p:pic>
        <p:nvPicPr>
          <p:cNvPr id="309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4679" y="960273"/>
            <a:ext cx="2069345" cy="292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ext Box 9"/>
          <p:cNvSpPr txBox="1">
            <a:spLocks noChangeArrowheads="1"/>
          </p:cNvSpPr>
          <p:nvPr/>
        </p:nvSpPr>
        <p:spPr bwMode="auto">
          <a:xfrm>
            <a:off x="2013605" y="3860958"/>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0000FF"/>
                </a:solidFill>
                <a:latin typeface="Times New Roman" panose="02020603050405020304" pitchFamily="18" charset="0"/>
              </a:rPr>
              <a:t>1. Crustacea</a:t>
            </a:r>
            <a:endParaRPr lang="en-US" altLang="en-US" sz="1800" dirty="0"/>
          </a:p>
        </p:txBody>
      </p:sp>
    </p:spTree>
    <p:extLst>
      <p:ext uri="{BB962C8B-B14F-4D97-AF65-F5344CB8AC3E}">
        <p14:creationId xmlns:p14="http://schemas.microsoft.com/office/powerpoint/2010/main" val="117037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Picture 3" descr="Sea star 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575" y="1463683"/>
            <a:ext cx="2173915" cy="199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Ophiura_ophiura 2"/>
          <p:cNvPicPr>
            <a:picLocks noChangeAspect="1" noChangeArrowheads="1"/>
          </p:cNvPicPr>
          <p:nvPr/>
        </p:nvPicPr>
        <p:blipFill>
          <a:blip r:embed="rId3" cstate="print">
            <a:extLst>
              <a:ext uri="{28A0092B-C50C-407E-A947-70E740481C1C}">
                <a14:useLocalDpi xmlns:a14="http://schemas.microsoft.com/office/drawing/2010/main" val="0"/>
              </a:ext>
            </a:extLst>
          </a:blip>
          <a:srcRect l="6180" t="2080" r="11639"/>
          <a:stretch>
            <a:fillRect/>
          </a:stretch>
        </p:blipFill>
        <p:spPr bwMode="auto">
          <a:xfrm>
            <a:off x="4982369" y="1169510"/>
            <a:ext cx="2282070" cy="204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sea urchin 55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83" y="4382673"/>
            <a:ext cx="1953454" cy="195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Sea Cucumber 88888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535" y="3811368"/>
            <a:ext cx="1980968" cy="244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sea lilies 333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0558" y="1373088"/>
            <a:ext cx="2154159" cy="39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2" name="Text Box 8"/>
          <p:cNvSpPr txBox="1">
            <a:spLocks noChangeArrowheads="1"/>
          </p:cNvSpPr>
          <p:nvPr/>
        </p:nvSpPr>
        <p:spPr bwMode="auto">
          <a:xfrm>
            <a:off x="1639137" y="3366244"/>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FF0101"/>
                </a:solidFill>
                <a:latin typeface="Times New Roman" panose="02020603050405020304" pitchFamily="18" charset="0"/>
              </a:rPr>
              <a:t>1.</a:t>
            </a:r>
            <a:r>
              <a:rPr lang="en-US" altLang="en-US" sz="2000" b="1" dirty="0">
                <a:solidFill>
                  <a:srgbClr val="0000FF"/>
                </a:solidFill>
                <a:latin typeface="Times New Roman" panose="02020603050405020304" pitchFamily="18" charset="0"/>
              </a:rPr>
              <a:t> Asteroidea</a:t>
            </a:r>
            <a:r>
              <a:rPr lang="en-US" altLang="en-US" sz="1400" b="1" dirty="0">
                <a:latin typeface="Times New Roman" panose="02020603050405020304" pitchFamily="18" charset="0"/>
              </a:rPr>
              <a:t> e.g. sea star</a:t>
            </a:r>
            <a:endParaRPr lang="en-US" altLang="en-US" sz="1800" dirty="0"/>
          </a:p>
        </p:txBody>
      </p:sp>
      <p:sp>
        <p:nvSpPr>
          <p:cNvPr id="16393" name="Text Box 9"/>
          <p:cNvSpPr txBox="1">
            <a:spLocks noChangeArrowheads="1"/>
          </p:cNvSpPr>
          <p:nvPr/>
        </p:nvSpPr>
        <p:spPr bwMode="auto">
          <a:xfrm>
            <a:off x="4768605" y="3312865"/>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FF0101"/>
                </a:solidFill>
                <a:latin typeface="Times New Roman" panose="02020603050405020304" pitchFamily="18" charset="0"/>
              </a:rPr>
              <a:t>2.</a:t>
            </a:r>
            <a:r>
              <a:rPr lang="en-US" altLang="en-US" sz="2000" b="1" dirty="0">
                <a:solidFill>
                  <a:srgbClr val="0000FF"/>
                </a:solidFill>
                <a:latin typeface="Times New Roman" panose="02020603050405020304" pitchFamily="18" charset="0"/>
              </a:rPr>
              <a:t> Ophiuroidea</a:t>
            </a:r>
            <a:r>
              <a:rPr lang="en-US" altLang="en-US" sz="1400" b="1" dirty="0">
                <a:latin typeface="Times New Roman" panose="02020603050405020304" pitchFamily="18" charset="0"/>
              </a:rPr>
              <a:t> e.g. sea serpent</a:t>
            </a:r>
            <a:endParaRPr lang="en-US" altLang="en-US" sz="1800" dirty="0"/>
          </a:p>
        </p:txBody>
      </p:sp>
      <p:sp>
        <p:nvSpPr>
          <p:cNvPr id="16394" name="Text Box 10"/>
          <p:cNvSpPr txBox="1">
            <a:spLocks noChangeArrowheads="1"/>
          </p:cNvSpPr>
          <p:nvPr/>
        </p:nvSpPr>
        <p:spPr bwMode="auto">
          <a:xfrm>
            <a:off x="1301483" y="6389561"/>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FF0101"/>
                </a:solidFill>
                <a:latin typeface="Times New Roman" panose="02020603050405020304" pitchFamily="18" charset="0"/>
              </a:rPr>
              <a:t>3.</a:t>
            </a:r>
            <a:r>
              <a:rPr lang="en-US" altLang="en-US" sz="2000" b="1" dirty="0">
                <a:solidFill>
                  <a:srgbClr val="0000FF"/>
                </a:solidFill>
                <a:latin typeface="Times New Roman" panose="02020603050405020304" pitchFamily="18" charset="0"/>
              </a:rPr>
              <a:t> Echinoidea </a:t>
            </a:r>
            <a:r>
              <a:rPr lang="en-US" altLang="en-US" sz="1400" b="1" dirty="0">
                <a:latin typeface="Times New Roman" panose="02020603050405020304" pitchFamily="18" charset="0"/>
              </a:rPr>
              <a:t>e.g. sea urchin</a:t>
            </a:r>
            <a:endParaRPr lang="en-US" altLang="en-US" sz="1800" dirty="0"/>
          </a:p>
        </p:txBody>
      </p:sp>
      <p:sp>
        <p:nvSpPr>
          <p:cNvPr id="16395" name="Text Box 11"/>
          <p:cNvSpPr txBox="1">
            <a:spLocks noChangeArrowheads="1"/>
          </p:cNvSpPr>
          <p:nvPr/>
        </p:nvSpPr>
        <p:spPr bwMode="auto">
          <a:xfrm>
            <a:off x="4982369" y="6371708"/>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FF0101"/>
                </a:solidFill>
                <a:latin typeface="Times New Roman" panose="02020603050405020304" pitchFamily="18" charset="0"/>
              </a:rPr>
              <a:t>4.</a:t>
            </a:r>
            <a:r>
              <a:rPr lang="en-US" altLang="en-US" sz="2000" b="1" dirty="0">
                <a:solidFill>
                  <a:srgbClr val="0000FF"/>
                </a:solidFill>
                <a:latin typeface="Times New Roman" panose="02020603050405020304" pitchFamily="18" charset="0"/>
              </a:rPr>
              <a:t> Holothuroidea</a:t>
            </a:r>
            <a:r>
              <a:rPr lang="en-US" altLang="en-US" sz="1400" b="1" dirty="0">
                <a:latin typeface="Times New Roman" panose="02020603050405020304" pitchFamily="18" charset="0"/>
              </a:rPr>
              <a:t> e.g. sea cucumber</a:t>
            </a:r>
            <a:r>
              <a:rPr lang="en-US" altLang="en-US" sz="2000" b="1" dirty="0">
                <a:solidFill>
                  <a:srgbClr val="0000FF"/>
                </a:solidFill>
                <a:latin typeface="Times New Roman" panose="02020603050405020304" pitchFamily="18" charset="0"/>
              </a:rPr>
              <a:t> </a:t>
            </a:r>
            <a:endParaRPr lang="en-US" altLang="en-US" sz="1800" dirty="0"/>
          </a:p>
        </p:txBody>
      </p:sp>
      <p:sp>
        <p:nvSpPr>
          <p:cNvPr id="16396" name="Text Box 12"/>
          <p:cNvSpPr txBox="1">
            <a:spLocks noChangeArrowheads="1"/>
          </p:cNvSpPr>
          <p:nvPr/>
        </p:nvSpPr>
        <p:spPr bwMode="auto">
          <a:xfrm>
            <a:off x="8570913" y="5359400"/>
            <a:ext cx="1609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rgbClr val="FF0101"/>
                </a:solidFill>
                <a:latin typeface="Times New Roman" panose="02020603050405020304" pitchFamily="18" charset="0"/>
              </a:rPr>
              <a:t>5.</a:t>
            </a:r>
            <a:r>
              <a:rPr lang="en-US" altLang="en-US" sz="2000" b="1" dirty="0">
                <a:solidFill>
                  <a:srgbClr val="0000FF"/>
                </a:solidFill>
                <a:latin typeface="Times New Roman" panose="02020603050405020304" pitchFamily="18" charset="0"/>
              </a:rPr>
              <a:t> Crinoidea</a:t>
            </a:r>
            <a:r>
              <a:rPr lang="en-US" altLang="en-US" sz="1400" b="1" dirty="0">
                <a:latin typeface="Times New Roman" panose="02020603050405020304" pitchFamily="18" charset="0"/>
              </a:rPr>
              <a:t> </a:t>
            </a:r>
          </a:p>
          <a:p>
            <a:pPr eaLnBrk="1" hangingPunct="1">
              <a:spcBef>
                <a:spcPct val="0"/>
              </a:spcBef>
              <a:buFontTx/>
              <a:buNone/>
            </a:pPr>
            <a:r>
              <a:rPr lang="en-US" altLang="en-US" sz="1400" b="1" dirty="0">
                <a:latin typeface="Times New Roman" panose="02020603050405020304" pitchFamily="18" charset="0"/>
              </a:rPr>
              <a:t> e.g. sea lily</a:t>
            </a:r>
            <a:r>
              <a:rPr lang="en-US" altLang="en-US" sz="2000" b="1" dirty="0">
                <a:solidFill>
                  <a:srgbClr val="0000FF"/>
                </a:solidFill>
                <a:latin typeface="Times New Roman" panose="02020603050405020304" pitchFamily="18" charset="0"/>
              </a:rPr>
              <a:t> </a:t>
            </a:r>
            <a:endParaRPr lang="en-US" altLang="en-US" sz="1800" dirty="0"/>
          </a:p>
        </p:txBody>
      </p:sp>
      <p:sp>
        <p:nvSpPr>
          <p:cNvPr id="16397" name="Rectangle 13"/>
          <p:cNvSpPr>
            <a:spLocks noChangeArrowheads="1"/>
          </p:cNvSpPr>
          <p:nvPr/>
        </p:nvSpPr>
        <p:spPr bwMode="auto">
          <a:xfrm>
            <a:off x="1265424" y="301364"/>
            <a:ext cx="66463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00" b="1" dirty="0">
                <a:solidFill>
                  <a:srgbClr val="C00000"/>
                </a:solidFill>
                <a:latin typeface="Arial Rounded MT Bold" panose="020F0704030504030204" pitchFamily="34" charset="0"/>
              </a:rPr>
              <a:t>Phylum: Echinodermata</a:t>
            </a:r>
            <a:endParaRPr lang="en-US" altLang="en-US" sz="4400" b="1" dirty="0">
              <a:solidFill>
                <a:srgbClr val="C00000"/>
              </a:solidFill>
              <a:latin typeface="Arial Rounded MT Bold" panose="020F0704030504030204" pitchFamily="34" charset="0"/>
              <a:cs typeface="Ali_K_Samik" pitchFamily="2" charset="-78"/>
            </a:endParaRPr>
          </a:p>
        </p:txBody>
      </p:sp>
    </p:spTree>
    <p:extLst>
      <p:ext uri="{BB962C8B-B14F-4D97-AF65-F5344CB8AC3E}">
        <p14:creationId xmlns:p14="http://schemas.microsoft.com/office/powerpoint/2010/main" val="124690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810F-EE1E-431A-AAC3-B544E68A943A}"/>
              </a:ext>
            </a:extLst>
          </p:cNvPr>
          <p:cNvSpPr>
            <a:spLocks noGrp="1"/>
          </p:cNvSpPr>
          <p:nvPr>
            <p:ph type="title"/>
          </p:nvPr>
        </p:nvSpPr>
        <p:spPr>
          <a:xfrm>
            <a:off x="1019814" y="782782"/>
            <a:ext cx="10475843" cy="5562600"/>
          </a:xfrm>
        </p:spPr>
        <p:txBody>
          <a:bodyPr>
            <a:noAutofit/>
          </a:bodyPr>
          <a:lstStyle/>
          <a:p>
            <a:pPr algn="ctr"/>
            <a:r>
              <a:rPr lang="en-US" sz="18000" b="1" dirty="0">
                <a:solidFill>
                  <a:srgbClr val="C00000"/>
                </a:solidFill>
                <a:effectLst>
                  <a:outerShdw blurRad="38100" dist="38100" dir="2700000" algn="tl">
                    <a:srgbClr val="000000">
                      <a:alpha val="43137"/>
                    </a:srgbClr>
                  </a:outerShdw>
                </a:effectLst>
                <a:latin typeface="Berlin Sans FB" panose="020E0602020502020306" pitchFamily="34" charset="0"/>
              </a:rPr>
              <a:t>Thank You!</a:t>
            </a:r>
          </a:p>
        </p:txBody>
      </p:sp>
    </p:spTree>
    <p:extLst>
      <p:ext uri="{BB962C8B-B14F-4D97-AF65-F5344CB8AC3E}">
        <p14:creationId xmlns:p14="http://schemas.microsoft.com/office/powerpoint/2010/main" val="208987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06670-F4D9-9B55-15BA-E3659236A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9FE4A-EA9B-429B-7F13-D1664CA2D9AE}"/>
              </a:ext>
            </a:extLst>
          </p:cNvPr>
          <p:cNvSpPr>
            <a:spLocks noGrp="1"/>
          </p:cNvSpPr>
          <p:nvPr>
            <p:ph type="title"/>
          </p:nvPr>
        </p:nvSpPr>
        <p:spPr>
          <a:xfrm>
            <a:off x="2601314" y="137549"/>
            <a:ext cx="8911687" cy="835574"/>
          </a:xfrm>
        </p:spPr>
        <p:txBody>
          <a:bodyPr>
            <a:normAutofit/>
          </a:bodyPr>
          <a:lstStyle/>
          <a:p>
            <a:r>
              <a:rPr lang="en-US" sz="4800" b="1" dirty="0">
                <a:solidFill>
                  <a:srgbClr val="C00000"/>
                </a:solidFill>
                <a:effectLst>
                  <a:outerShdw blurRad="38100" dist="38100" dir="2700000" algn="tl">
                    <a:srgbClr val="000000">
                      <a:alpha val="43137"/>
                    </a:srgbClr>
                  </a:outerShdw>
                </a:effectLst>
                <a:latin typeface="Arial Rounded MT Bold" panose="020F0704030504030204" pitchFamily="34" charset="0"/>
              </a:rPr>
              <a:t>Objectives</a:t>
            </a:r>
            <a:endParaRPr lang="en-US" sz="4800" dirty="0">
              <a:solidFill>
                <a:srgbClr val="C00000"/>
              </a:solidFill>
            </a:endParaRPr>
          </a:p>
        </p:txBody>
      </p:sp>
      <p:sp>
        <p:nvSpPr>
          <p:cNvPr id="3" name="Content Placeholder 2">
            <a:extLst>
              <a:ext uri="{FF2B5EF4-FFF2-40B4-BE49-F238E27FC236}">
                <a16:creationId xmlns:a16="http://schemas.microsoft.com/office/drawing/2014/main" id="{97DBC3BC-B3CB-EAB1-73FC-F11313E52CCB}"/>
              </a:ext>
            </a:extLst>
          </p:cNvPr>
          <p:cNvSpPr>
            <a:spLocks noGrp="1"/>
          </p:cNvSpPr>
          <p:nvPr>
            <p:ph idx="1"/>
          </p:nvPr>
        </p:nvSpPr>
        <p:spPr>
          <a:xfrm>
            <a:off x="2601314" y="872455"/>
            <a:ext cx="9407045" cy="5721292"/>
          </a:xfrm>
        </p:spPr>
        <p:txBody>
          <a:bodyPr>
            <a:noAutofit/>
          </a:bodyPr>
          <a:lstStyle/>
          <a:p>
            <a:pPr>
              <a:lnSpc>
                <a:spcPct val="250000"/>
              </a:lnSpc>
            </a:pPr>
            <a:r>
              <a:rPr lang="en-US" sz="2000" dirty="0">
                <a:latin typeface="Cambria" panose="02040503050406030204" pitchFamily="18" charset="0"/>
                <a:ea typeface="Cambria" panose="02040503050406030204" pitchFamily="18" charset="0"/>
              </a:rPr>
              <a:t>To introduce the student to the diversity, form, and structures of invertebrates.</a:t>
            </a:r>
          </a:p>
          <a:p>
            <a:pPr>
              <a:lnSpc>
                <a:spcPct val="250000"/>
              </a:lnSpc>
            </a:pPr>
            <a:r>
              <a:rPr lang="en-US" sz="2000" dirty="0">
                <a:latin typeface="Cambria" panose="02040503050406030204" pitchFamily="18" charset="0"/>
                <a:ea typeface="Cambria" panose="02040503050406030204" pitchFamily="18" charset="0"/>
              </a:rPr>
              <a:t>Define the main phylum of invertebrates and study the general and taxonomic characteristics of each phylum.</a:t>
            </a:r>
          </a:p>
          <a:p>
            <a:pPr>
              <a:lnSpc>
                <a:spcPct val="250000"/>
              </a:lnSpc>
            </a:pPr>
            <a:r>
              <a:rPr lang="en-US" sz="2000" dirty="0">
                <a:latin typeface="Cambria" panose="02040503050406030204" pitchFamily="18" charset="0"/>
                <a:ea typeface="Cambria" panose="02040503050406030204" pitchFamily="18" charset="0"/>
              </a:rPr>
              <a:t>To understand the evolutionary relationships among invertebrate groups.</a:t>
            </a:r>
          </a:p>
          <a:p>
            <a:pPr>
              <a:lnSpc>
                <a:spcPct val="250000"/>
              </a:lnSpc>
            </a:pPr>
            <a:r>
              <a:rPr lang="en-US" sz="2000" dirty="0">
                <a:latin typeface="Cambria" panose="02040503050406030204" pitchFamily="18" charset="0"/>
                <a:ea typeface="Cambria" panose="02040503050406030204" pitchFamily="18" charset="0"/>
              </a:rPr>
              <a:t>To recognize the environmental and economic importance of invertebrates.</a:t>
            </a:r>
          </a:p>
          <a:p>
            <a:pPr>
              <a:lnSpc>
                <a:spcPct val="250000"/>
              </a:lnSpc>
            </a:pPr>
            <a:r>
              <a:rPr lang="en-US" sz="2000" dirty="0">
                <a:latin typeface="Cambria" panose="02040503050406030204" pitchFamily="18" charset="0"/>
                <a:ea typeface="Cambria" panose="02040503050406030204" pitchFamily="18" charset="0"/>
              </a:rPr>
              <a:t>To have students conduct practical examinations and identify live or preserved specimens.</a:t>
            </a:r>
          </a:p>
        </p:txBody>
      </p:sp>
    </p:spTree>
    <p:extLst>
      <p:ext uri="{BB962C8B-B14F-4D97-AF65-F5344CB8AC3E}">
        <p14:creationId xmlns:p14="http://schemas.microsoft.com/office/powerpoint/2010/main" val="9267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45302" y="95023"/>
            <a:ext cx="8911687" cy="1280890"/>
          </a:xfrm>
          <a:solidFill>
            <a:schemeClr val="accent5">
              <a:lumMod val="60000"/>
              <a:lumOff val="40000"/>
            </a:schemeClr>
          </a:solidFill>
        </p:spPr>
        <p:txBody>
          <a:bodyPr rtlCol="0">
            <a:normAutofit/>
          </a:bodyPr>
          <a:lstStyle/>
          <a:p>
            <a:pPr eaLnBrk="1" fontAlgn="auto" hangingPunct="1">
              <a:spcAft>
                <a:spcPts val="0"/>
              </a:spcAft>
              <a:defRPr/>
            </a:pPr>
            <a:r>
              <a:rPr lang="en-US" b="1" dirty="0"/>
              <a:t>Introduction to Invertebrates</a:t>
            </a:r>
          </a:p>
        </p:txBody>
      </p:sp>
      <p:sp>
        <p:nvSpPr>
          <p:cNvPr id="168963" name="Rectangle 3"/>
          <p:cNvSpPr>
            <a:spLocks noGrp="1" noChangeArrowheads="1"/>
          </p:cNvSpPr>
          <p:nvPr>
            <p:ph idx="1"/>
          </p:nvPr>
        </p:nvSpPr>
        <p:spPr>
          <a:xfrm>
            <a:off x="1631950" y="1557338"/>
            <a:ext cx="10353016" cy="5111750"/>
          </a:xfrm>
        </p:spPr>
        <p:txBody>
          <a:bodyPr rtlCol="0">
            <a:noAutofit/>
          </a:bodyPr>
          <a:lstStyle/>
          <a:p>
            <a:pPr eaLnBrk="1" fontAlgn="auto" hangingPunct="1">
              <a:spcAft>
                <a:spcPts val="0"/>
              </a:spcAft>
              <a:buFont typeface="Wingdings" pitchFamily="2" charset="2"/>
              <a:buChar char="v"/>
              <a:defRPr/>
            </a:pPr>
            <a:r>
              <a:rPr lang="en-US" sz="2800" dirty="0"/>
              <a:t>Most of</a:t>
            </a:r>
            <a:r>
              <a:rPr lang="en-US" sz="2800" dirty="0">
                <a:solidFill>
                  <a:schemeClr val="accent6">
                    <a:lumMod val="75000"/>
                  </a:schemeClr>
                </a:solidFill>
              </a:rPr>
              <a:t> the species that inhabit the earth are animals                                                          </a:t>
            </a:r>
            <a:endParaRPr lang="en-US" sz="2800" dirty="0"/>
          </a:p>
          <a:p>
            <a:pPr eaLnBrk="1" fontAlgn="auto" hangingPunct="1">
              <a:spcAft>
                <a:spcPts val="0"/>
              </a:spcAft>
              <a:buFont typeface="Wingdings" pitchFamily="2" charset="2"/>
              <a:buChar char="Ø"/>
              <a:defRPr/>
            </a:pPr>
            <a:r>
              <a:rPr lang="en-US" sz="2800" dirty="0"/>
              <a:t>Some possess a backbone or vertebral column, but many do not.                                                 </a:t>
            </a:r>
          </a:p>
          <a:p>
            <a:pPr>
              <a:buFont typeface="Wingdings" pitchFamily="2" charset="2"/>
              <a:buChar char="Ø"/>
              <a:defRPr/>
            </a:pPr>
            <a:r>
              <a:rPr lang="en-US" sz="3000" dirty="0"/>
              <a:t>  Animals throughout the world are divided into        two  major groups; those that possess a backbone                            (</a:t>
            </a:r>
            <a:r>
              <a:rPr lang="en-US" sz="3000" b="1" dirty="0"/>
              <a:t>vertebrates</a:t>
            </a:r>
            <a:r>
              <a:rPr lang="en-US" sz="3000" dirty="0"/>
              <a:t>) and those that do not </a:t>
            </a:r>
            <a:r>
              <a:rPr kumimoji="0" lang="en-US" sz="3000" b="0" i="0" u="none" strike="noStrike" kern="1200" cap="none" spc="0" normalizeH="0" baseline="0" noProof="0" dirty="0">
                <a:ln>
                  <a:noFill/>
                </a:ln>
                <a:solidFill>
                  <a:prstClr val="black"/>
                </a:solidFill>
                <a:effectLst/>
                <a:uLnTx/>
                <a:uFillTx/>
                <a:latin typeface="Calibri"/>
                <a:ea typeface="+mn-ea"/>
                <a:cs typeface="+mn-cs"/>
              </a:rPr>
              <a:t>(</a:t>
            </a:r>
            <a:r>
              <a:rPr kumimoji="0" lang="en-US" sz="3000" b="1" i="0" u="none" strike="noStrike" kern="1200" cap="none" spc="0" normalizeH="0" baseline="0" noProof="0" dirty="0">
                <a:ln>
                  <a:noFill/>
                </a:ln>
                <a:solidFill>
                  <a:prstClr val="black"/>
                </a:solidFill>
                <a:effectLst/>
                <a:uLnTx/>
                <a:uFillTx/>
                <a:latin typeface="Calibri"/>
                <a:ea typeface="+mn-ea"/>
                <a:cs typeface="+mn-cs"/>
              </a:rPr>
              <a:t>invertebrates</a:t>
            </a:r>
            <a:r>
              <a:rPr kumimoji="0" lang="en-US" sz="3000" b="0" i="0" u="none" strike="noStrike" kern="1200" cap="none" spc="0" normalizeH="0" baseline="0" noProof="0" dirty="0">
                <a:ln>
                  <a:noFill/>
                </a:ln>
                <a:solidFill>
                  <a:prstClr val="black"/>
                </a:solidFill>
                <a:effectLst/>
                <a:uLnTx/>
                <a:uFillTx/>
                <a:latin typeface="Calibri"/>
                <a:ea typeface="+mn-ea"/>
                <a:cs typeface="+mn-cs"/>
              </a:rPr>
              <a:t>).</a:t>
            </a:r>
            <a:r>
              <a:rPr lang="en-US" sz="3000" dirty="0"/>
              <a:t>                                     </a:t>
            </a:r>
          </a:p>
        </p:txBody>
      </p:sp>
    </p:spTree>
    <p:extLst>
      <p:ext uri="{BB962C8B-B14F-4D97-AF65-F5344CB8AC3E}">
        <p14:creationId xmlns:p14="http://schemas.microsoft.com/office/powerpoint/2010/main" val="398937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0BA81-B451-C0B1-2745-1A5C1B984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CB171-3097-1F67-04CE-83E49542F22F}"/>
              </a:ext>
            </a:extLst>
          </p:cNvPr>
          <p:cNvSpPr>
            <a:spLocks noGrp="1"/>
          </p:cNvSpPr>
          <p:nvPr>
            <p:ph type="title"/>
          </p:nvPr>
        </p:nvSpPr>
        <p:spPr>
          <a:xfrm>
            <a:off x="1794580" y="160337"/>
            <a:ext cx="8911687" cy="1280890"/>
          </a:xfrm>
        </p:spPr>
        <p:txBody>
          <a:bodyPr>
            <a:normAutofit/>
          </a:bodyPr>
          <a:lstStyle/>
          <a:p>
            <a:r>
              <a:rPr lang="en-US" sz="4400" b="1" dirty="0">
                <a:solidFill>
                  <a:srgbClr val="C00000"/>
                </a:solidFill>
                <a:latin typeface="Arial Rounded MT Bold" panose="020F0704030504030204" pitchFamily="34" charset="0"/>
              </a:rPr>
              <a:t>Invertebrates</a:t>
            </a:r>
            <a:endParaRPr lang="en-US" sz="4400" dirty="0"/>
          </a:p>
        </p:txBody>
      </p:sp>
      <p:sp>
        <p:nvSpPr>
          <p:cNvPr id="3" name="Content Placeholder 2">
            <a:extLst>
              <a:ext uri="{FF2B5EF4-FFF2-40B4-BE49-F238E27FC236}">
                <a16:creationId xmlns:a16="http://schemas.microsoft.com/office/drawing/2014/main" id="{4227AFB4-CFD6-6A79-6C56-027003326140}"/>
              </a:ext>
            </a:extLst>
          </p:cNvPr>
          <p:cNvSpPr>
            <a:spLocks noGrp="1"/>
          </p:cNvSpPr>
          <p:nvPr>
            <p:ph idx="1"/>
          </p:nvPr>
        </p:nvSpPr>
        <p:spPr>
          <a:xfrm>
            <a:off x="1646147" y="980339"/>
            <a:ext cx="10237878" cy="5717324"/>
          </a:xfrm>
        </p:spPr>
        <p:txBody>
          <a:bodyPr>
            <a:normAutofit/>
          </a:bodyPr>
          <a:lstStyle/>
          <a:p>
            <a:pPr algn="just">
              <a:lnSpc>
                <a:spcPct val="150000"/>
              </a:lnSpc>
            </a:pPr>
            <a:r>
              <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Invertebrates are the animals that have no backbone (vertebral column, spinal cord), </a:t>
            </a:r>
            <a:r>
              <a:rPr lang="en-US" sz="2400" dirty="0">
                <a:solidFill>
                  <a:schemeClr val="tx1"/>
                </a:solidFill>
                <a:latin typeface="Cambria" panose="02040503050406030204" pitchFamily="18" charset="0"/>
                <a:ea typeface="Cambria" panose="02040503050406030204" pitchFamily="18" charset="0"/>
              </a:rPr>
              <a:t>This is by far the largest group in the animal kingdom: 97 percent of all animals are invertebrates,</a:t>
            </a:r>
            <a:r>
              <a:rPr lang="en-US" sz="2400" dirty="0"/>
              <a:t> </a:t>
            </a:r>
            <a:r>
              <a:rPr lang="en-US" sz="2400" dirty="0">
                <a:latin typeface="Calibri" panose="020F0502020204030204" pitchFamily="34" charset="0"/>
                <a:ea typeface="Calibri" panose="020F0502020204030204" pitchFamily="34" charset="0"/>
                <a:cs typeface="Calibri" panose="020F0502020204030204" pitchFamily="34" charset="0"/>
              </a:rPr>
              <a:t>ranging from microscopic protozoa to giant squids.</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pic>
        <p:nvPicPr>
          <p:cNvPr id="4" name="Picture 3" descr="33_01ChristmasTreeWorm-L">
            <a:extLst>
              <a:ext uri="{FF2B5EF4-FFF2-40B4-BE49-F238E27FC236}">
                <a16:creationId xmlns:a16="http://schemas.microsoft.com/office/drawing/2014/main" id="{8B1F3F77-A648-E53F-0C15-F8B021189B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464" y="3876916"/>
            <a:ext cx="304799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Image result for invertebrates png">
            <a:extLst>
              <a:ext uri="{FF2B5EF4-FFF2-40B4-BE49-F238E27FC236}">
                <a16:creationId xmlns:a16="http://schemas.microsoft.com/office/drawing/2014/main" id="{CB6275BB-62E0-04DF-E97D-DDDABF70A9DA}"/>
              </a:ext>
            </a:extLst>
          </p:cNvPr>
          <p:cNvSpPr>
            <a:spLocks noChangeAspect="1" noChangeArrowheads="1"/>
          </p:cNvSpPr>
          <p:nvPr/>
        </p:nvSpPr>
        <p:spPr bwMode="auto">
          <a:xfrm>
            <a:off x="155574" y="-144463"/>
            <a:ext cx="2024917" cy="20249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AutoShape 4" descr="Image result for invertebrates png">
            <a:extLst>
              <a:ext uri="{FF2B5EF4-FFF2-40B4-BE49-F238E27FC236}">
                <a16:creationId xmlns:a16="http://schemas.microsoft.com/office/drawing/2014/main" id="{10B52A12-8254-41DB-B65A-144C3F1468D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FCB3ABE3-F257-6550-FCC8-DAEF5E21A751}"/>
              </a:ext>
            </a:extLst>
          </p:cNvPr>
          <p:cNvPicPr>
            <a:picLocks noChangeAspect="1"/>
          </p:cNvPicPr>
          <p:nvPr/>
        </p:nvPicPr>
        <p:blipFill>
          <a:blip r:embed="rId3"/>
          <a:stretch>
            <a:fillRect/>
          </a:stretch>
        </p:blipFill>
        <p:spPr>
          <a:xfrm>
            <a:off x="8471950" y="3925986"/>
            <a:ext cx="3412075" cy="2363178"/>
          </a:xfrm>
          <a:prstGeom prst="rect">
            <a:avLst/>
          </a:prstGeom>
        </p:spPr>
      </p:pic>
      <p:sp>
        <p:nvSpPr>
          <p:cNvPr id="9" name="AutoShape 6" descr="Image result for invertebrates png">
            <a:extLst>
              <a:ext uri="{FF2B5EF4-FFF2-40B4-BE49-F238E27FC236}">
                <a16:creationId xmlns:a16="http://schemas.microsoft.com/office/drawing/2014/main" id="{D345E954-72B6-B4A7-88F1-375309821D39}"/>
              </a:ext>
            </a:extLst>
          </p:cNvPr>
          <p:cNvSpPr>
            <a:spLocks noChangeAspect="1" noChangeArrowheads="1"/>
          </p:cNvSpPr>
          <p:nvPr/>
        </p:nvSpPr>
        <p:spPr bwMode="auto">
          <a:xfrm>
            <a:off x="307975" y="109661"/>
            <a:ext cx="1770794" cy="1770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 name="AutoShape 8" descr="Image result for invertebrates png">
            <a:extLst>
              <a:ext uri="{FF2B5EF4-FFF2-40B4-BE49-F238E27FC236}">
                <a16:creationId xmlns:a16="http://schemas.microsoft.com/office/drawing/2014/main" id="{1FECA8D1-06DC-BCE5-53D0-2A37B19A20F2}"/>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1" name="Picture 10">
            <a:extLst>
              <a:ext uri="{FF2B5EF4-FFF2-40B4-BE49-F238E27FC236}">
                <a16:creationId xmlns:a16="http://schemas.microsoft.com/office/drawing/2014/main" id="{E7A91EA1-A599-3473-0EC9-4C4EE56A8E50}"/>
              </a:ext>
            </a:extLst>
          </p:cNvPr>
          <p:cNvPicPr>
            <a:picLocks noChangeAspect="1"/>
          </p:cNvPicPr>
          <p:nvPr/>
        </p:nvPicPr>
        <p:blipFill>
          <a:blip r:embed="rId4"/>
          <a:stretch>
            <a:fillRect/>
          </a:stretch>
        </p:blipFill>
        <p:spPr>
          <a:xfrm>
            <a:off x="1794580" y="4081404"/>
            <a:ext cx="2985713" cy="2352951"/>
          </a:xfrm>
          <a:prstGeom prst="rect">
            <a:avLst/>
          </a:prstGeom>
        </p:spPr>
      </p:pic>
      <p:sp>
        <p:nvSpPr>
          <p:cNvPr id="12" name="TextBox 11">
            <a:extLst>
              <a:ext uri="{FF2B5EF4-FFF2-40B4-BE49-F238E27FC236}">
                <a16:creationId xmlns:a16="http://schemas.microsoft.com/office/drawing/2014/main" id="{BCF5F589-943B-CF44-76F5-D646BBCA657C}"/>
              </a:ext>
            </a:extLst>
          </p:cNvPr>
          <p:cNvSpPr txBox="1"/>
          <p:nvPr/>
        </p:nvSpPr>
        <p:spPr>
          <a:xfrm>
            <a:off x="2283696" y="3145251"/>
            <a:ext cx="990830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Many invertebrates have a fluid-filled skeleton like jellyfish or worm , other invertebrates have hard outer shell, like insects and crustacea.</a:t>
            </a:r>
            <a:endParaRPr kumimoji="0" lang="ar-IQ" sz="1800" b="1" i="0" u="none" strike="noStrike" kern="1200" cap="none" spc="0" normalizeH="0" baseline="0" noProof="0" dirty="0">
              <a:ln>
                <a:noFill/>
              </a:ln>
              <a:solidFill>
                <a:srgbClr val="FF0000"/>
              </a:solidFill>
              <a:effectLst/>
              <a:uLnTx/>
              <a:uFillTx/>
              <a:latin typeface="Century Gothic" panose="020B0502020202020204"/>
              <a:ea typeface="+mn-ea"/>
              <a:cs typeface="Tahoma" panose="020B0604030504040204" pitchFamily="34" charset="0"/>
            </a:endParaRPr>
          </a:p>
        </p:txBody>
      </p:sp>
    </p:spTree>
    <p:extLst>
      <p:ext uri="{BB962C8B-B14F-4D97-AF65-F5344CB8AC3E}">
        <p14:creationId xmlns:p14="http://schemas.microsoft.com/office/powerpoint/2010/main" val="62763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3852E-E1E4-9082-DC04-D46DEE78DC75}"/>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C4A1085C-E22A-EDB1-670F-043FB11855B1}"/>
              </a:ext>
            </a:extLst>
          </p:cNvPr>
          <p:cNvSpPr>
            <a:spLocks noGrp="1" noChangeArrowheads="1"/>
          </p:cNvSpPr>
          <p:nvPr>
            <p:ph type="title"/>
          </p:nvPr>
        </p:nvSpPr>
        <p:spPr>
          <a:xfrm>
            <a:off x="1631950" y="81691"/>
            <a:ext cx="8642350" cy="799153"/>
          </a:xfrm>
        </p:spPr>
        <p:txBody>
          <a:bodyPr/>
          <a:lstStyle/>
          <a:p>
            <a:pPr eaLnBrk="1" hangingPunct="1"/>
            <a:r>
              <a:rPr kumimoji="0" lang="en-US" sz="4400" b="0" i="0" u="none" strike="noStrike" kern="1200" cap="none" spc="0" normalizeH="0" baseline="0" noProof="0" dirty="0">
                <a:ln>
                  <a:noFill/>
                </a:ln>
                <a:solidFill>
                  <a:prstClr val="black"/>
                </a:solidFill>
                <a:effectLst/>
                <a:uLnTx/>
                <a:uFillTx/>
                <a:latin typeface="Calibri"/>
                <a:ea typeface="+mj-ea"/>
                <a:cs typeface="+mj-cs"/>
              </a:rPr>
              <a:t>Importance of Invertebrates</a:t>
            </a:r>
            <a:endParaRPr lang="en-US" altLang="en-US" dirty="0"/>
          </a:p>
        </p:txBody>
      </p:sp>
      <p:sp>
        <p:nvSpPr>
          <p:cNvPr id="9219" name="Rectangle 3">
            <a:extLst>
              <a:ext uri="{FF2B5EF4-FFF2-40B4-BE49-F238E27FC236}">
                <a16:creationId xmlns:a16="http://schemas.microsoft.com/office/drawing/2014/main" id="{C400FBF5-1D02-481B-B9E5-80797EF24F0C}"/>
              </a:ext>
            </a:extLst>
          </p:cNvPr>
          <p:cNvSpPr>
            <a:spLocks noGrp="1" noChangeArrowheads="1"/>
          </p:cNvSpPr>
          <p:nvPr>
            <p:ph idx="1"/>
          </p:nvPr>
        </p:nvSpPr>
        <p:spPr>
          <a:xfrm>
            <a:off x="1703387" y="943093"/>
            <a:ext cx="10250925" cy="5256213"/>
          </a:xfrm>
        </p:spPr>
        <p:txBody>
          <a:bodyPr>
            <a:normAutofit fontScale="85000" lnSpcReduction="20000"/>
          </a:bodyPr>
          <a:lstStyle/>
          <a:p>
            <a:pPr eaLnBrk="1" hangingPunct="1">
              <a:lnSpc>
                <a:spcPct val="80000"/>
              </a:lnSpc>
              <a:buFont typeface="Wingdings" panose="05000000000000000000" pitchFamily="2" charset="2"/>
              <a:buChar char="v"/>
            </a:pPr>
            <a:r>
              <a:rPr lang="en-US" altLang="en-US" sz="3300" dirty="0">
                <a:latin typeface="Calibri" panose="020F0502020204030204" pitchFamily="34" charset="0"/>
                <a:ea typeface="Calibri" panose="020F0502020204030204" pitchFamily="34" charset="0"/>
                <a:cs typeface="Calibri" panose="020F0502020204030204" pitchFamily="34" charset="0"/>
              </a:rPr>
              <a:t>Invertebrates are found in all habitats including the depths of the oceans and on glacial ice.</a:t>
            </a:r>
          </a:p>
          <a:p>
            <a:pPr eaLnBrk="1" hangingPunct="1">
              <a:lnSpc>
                <a:spcPct val="80000"/>
              </a:lnSpc>
              <a:buFont typeface="Wingdings" panose="05000000000000000000" pitchFamily="2" charset="2"/>
              <a:buChar char="v"/>
            </a:pPr>
            <a:endParaRPr lang="en-US" altLang="en-US" sz="2800"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FF0000"/>
                </a:solidFill>
                <a:effectLst/>
                <a:uLnTx/>
                <a:uFillTx/>
                <a:latin typeface="Calibri"/>
                <a:ea typeface="+mn-ea"/>
                <a:cs typeface="+mn-cs"/>
              </a:rPr>
              <a:t>• Ecological roles:</a:t>
            </a:r>
          </a:p>
          <a:p>
            <a:pPr>
              <a:spcBef>
                <a:spcPct val="20000"/>
              </a:spcBef>
              <a:buClrTx/>
              <a:buFont typeface="Arial"/>
              <a:buChar char="•"/>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 </a:t>
            </a:r>
            <a:r>
              <a:rPr lang="en-US" altLang="en-US" sz="3200" dirty="0">
                <a:latin typeface="Calibri" panose="020F0502020204030204" pitchFamily="34" charset="0"/>
                <a:ea typeface="Calibri" panose="020F0502020204030204" pitchFamily="34" charset="0"/>
                <a:cs typeface="Calibri" panose="020F0502020204030204" pitchFamily="34" charset="0"/>
              </a:rPr>
              <a:t>Invertebrates serve various important ecological roles including consumption and reduction of organic matter, decomposition, and as a food source.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FF0000"/>
                </a:solidFill>
                <a:effectLst/>
                <a:uLnTx/>
                <a:uFillTx/>
                <a:latin typeface="Calibri"/>
                <a:ea typeface="+mn-ea"/>
                <a:cs typeface="+mn-cs"/>
              </a:rPr>
              <a:t>• Economic importance: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 Silk (silkworm), honey (bees), pearl(oysters), seafood (mollusks, crustaceans).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srgbClr val="FF0000"/>
                </a:solidFill>
                <a:effectLst/>
                <a:uLnTx/>
                <a:uFillTx/>
                <a:latin typeface="Calibri"/>
                <a:ea typeface="+mn-ea"/>
                <a:cs typeface="+mn-cs"/>
              </a:rPr>
              <a:t>Medical importance and pharmaceutical sources.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FF0000"/>
                </a:solidFill>
                <a:effectLst/>
                <a:uLnTx/>
                <a:uFillTx/>
                <a:latin typeface="Calibri"/>
                <a:ea typeface="+mn-ea"/>
                <a:cs typeface="+mn-cs"/>
              </a:rPr>
              <a:t>• Indicators of environmental health.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FF0000"/>
                </a:solidFill>
                <a:effectLst/>
                <a:uLnTx/>
                <a:uFillTx/>
                <a:latin typeface="Calibri"/>
                <a:ea typeface="+mn-ea"/>
                <a:cs typeface="+mn-cs"/>
              </a:rPr>
              <a:t>• Educational and scientific research models.</a:t>
            </a:r>
          </a:p>
          <a:p>
            <a:pPr marL="0" indent="0" eaLnBrk="1" hangingPunct="1">
              <a:lnSpc>
                <a:spcPct val="80000"/>
              </a:lnSpc>
              <a:buNone/>
            </a:pPr>
            <a:endParaRPr lang="en-US" altLang="en-US" sz="2800" dirty="0"/>
          </a:p>
        </p:txBody>
      </p:sp>
    </p:spTree>
    <p:extLst>
      <p:ext uri="{BB962C8B-B14F-4D97-AF65-F5344CB8AC3E}">
        <p14:creationId xmlns:p14="http://schemas.microsoft.com/office/powerpoint/2010/main" val="220950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532733" y="2120240"/>
            <a:ext cx="7721445" cy="954107"/>
          </a:xfrm>
          <a:prstGeom prst="rect">
            <a:avLst/>
          </a:prstGeom>
          <a:noFill/>
          <a:ln w="12700" cap="sq">
            <a:noFill/>
            <a:miter lim="800000"/>
            <a:headEnd type="none" w="sm" len="sm"/>
            <a:tailEnd type="none" w="sm" len="sm"/>
          </a:ln>
          <a:effectLst/>
        </p:spPr>
        <p:txBody>
          <a:bodyPr wrap="square">
            <a:spAutoFit/>
          </a:bodyPr>
          <a:lstStyle/>
          <a:p>
            <a:pPr fontAlgn="base">
              <a:spcBef>
                <a:spcPct val="0"/>
              </a:spcBef>
              <a:spcAft>
                <a:spcPct val="0"/>
              </a:spcAft>
            </a:pPr>
            <a:r>
              <a:rPr lang="en-US" sz="2800" dirty="0">
                <a:latin typeface="Calibri" panose="020F0502020204030204" pitchFamily="34" charset="0"/>
                <a:ea typeface="Calibri" panose="020F0502020204030204" pitchFamily="34" charset="0"/>
                <a:cs typeface="Calibri" panose="020F0502020204030204" pitchFamily="34" charset="0"/>
              </a:rPr>
              <a:t>A. Arrangement in classes or groups 	to improve  communication between scientists.</a:t>
            </a:r>
          </a:p>
        </p:txBody>
      </p:sp>
      <p:sp>
        <p:nvSpPr>
          <p:cNvPr id="6148" name="Text Box 4"/>
          <p:cNvSpPr txBox="1">
            <a:spLocks noChangeArrowheads="1"/>
          </p:cNvSpPr>
          <p:nvPr/>
        </p:nvSpPr>
        <p:spPr bwMode="auto">
          <a:xfrm>
            <a:off x="1532733" y="3090757"/>
            <a:ext cx="5457038" cy="830997"/>
          </a:xfrm>
          <a:prstGeom prst="rect">
            <a:avLst/>
          </a:prstGeom>
          <a:noFill/>
          <a:ln w="12700" cap="sq">
            <a:noFill/>
            <a:miter lim="800000"/>
            <a:headEnd type="none" w="sm" len="sm"/>
            <a:tailEnd type="none" w="sm" len="sm"/>
          </a:ln>
          <a:effectLst/>
        </p:spPr>
        <p:txBody>
          <a:bodyPr wrap="square">
            <a:spAutoFit/>
          </a:bodyPr>
          <a:lstStyle/>
          <a:p>
            <a:pPr marL="457200" indent="-457200" fontAlgn="base">
              <a:spcBef>
                <a:spcPct val="0"/>
              </a:spcBef>
              <a:spcAft>
                <a:spcPct val="0"/>
              </a:spcAft>
              <a:buFontTx/>
              <a:buAutoNum type="alphaUcPeriod" startAt="2"/>
            </a:pPr>
            <a:r>
              <a:rPr lang="en-US" sz="2400" b="1" dirty="0">
                <a:solidFill>
                  <a:srgbClr val="FF0000"/>
                </a:solidFill>
              </a:rPr>
              <a:t>Four factors used to classify</a:t>
            </a:r>
          </a:p>
          <a:p>
            <a:pPr marL="457200" indent="-457200" fontAlgn="base">
              <a:spcBef>
                <a:spcPct val="0"/>
              </a:spcBef>
              <a:spcAft>
                <a:spcPct val="0"/>
              </a:spcAft>
            </a:pPr>
            <a:endParaRPr lang="en-US" sz="2400" dirty="0">
              <a:solidFill>
                <a:srgbClr val="FFFFFF"/>
              </a:solidFill>
            </a:endParaRPr>
          </a:p>
        </p:txBody>
      </p:sp>
      <p:sp>
        <p:nvSpPr>
          <p:cNvPr id="6149" name="Text Box 5"/>
          <p:cNvSpPr txBox="1">
            <a:spLocks noChangeArrowheads="1"/>
          </p:cNvSpPr>
          <p:nvPr/>
        </p:nvSpPr>
        <p:spPr bwMode="auto">
          <a:xfrm>
            <a:off x="2202841" y="3650074"/>
            <a:ext cx="5029200" cy="461665"/>
          </a:xfrm>
          <a:prstGeom prst="rect">
            <a:avLst/>
          </a:prstGeom>
          <a:noFill/>
          <a:ln w="12700" cap="sq">
            <a:noFill/>
            <a:miter lim="800000"/>
            <a:headEnd type="none" w="sm" len="sm"/>
            <a:tailEnd type="none" w="sm" len="sm"/>
          </a:ln>
          <a:effectLst/>
        </p:spPr>
        <p:txBody>
          <a:bodyPr>
            <a:spAutoFit/>
          </a:bodyPr>
          <a:lstStyle/>
          <a:p>
            <a:pPr fontAlgn="base">
              <a:spcBef>
                <a:spcPct val="0"/>
              </a:spcBef>
              <a:spcAft>
                <a:spcPct val="0"/>
              </a:spcAft>
            </a:pPr>
            <a:r>
              <a:rPr lang="en-US" sz="2400" dirty="0"/>
              <a:t>1.  They have similar structures</a:t>
            </a:r>
          </a:p>
        </p:txBody>
      </p:sp>
      <p:sp>
        <p:nvSpPr>
          <p:cNvPr id="6150" name="Text Box 6"/>
          <p:cNvSpPr txBox="1">
            <a:spLocks noChangeArrowheads="1"/>
          </p:cNvSpPr>
          <p:nvPr/>
        </p:nvSpPr>
        <p:spPr bwMode="auto">
          <a:xfrm>
            <a:off x="2244421" y="4236751"/>
            <a:ext cx="4946040" cy="461665"/>
          </a:xfrm>
          <a:prstGeom prst="rect">
            <a:avLst/>
          </a:prstGeom>
          <a:noFill/>
          <a:ln w="12700" cap="sq">
            <a:noFill/>
            <a:miter lim="800000"/>
            <a:headEnd type="none" w="sm" len="sm"/>
            <a:tailEnd type="none" w="sm" len="sm"/>
          </a:ln>
          <a:effectLst/>
        </p:spPr>
        <p:txBody>
          <a:bodyPr wrap="square">
            <a:spAutoFit/>
          </a:bodyPr>
          <a:lstStyle/>
          <a:p>
            <a:pPr fontAlgn="base">
              <a:spcBef>
                <a:spcPct val="0"/>
              </a:spcBef>
              <a:spcAft>
                <a:spcPct val="0"/>
              </a:spcAft>
            </a:pPr>
            <a:r>
              <a:rPr lang="en-US" sz="2400" dirty="0"/>
              <a:t>2.  They have similar behaviors</a:t>
            </a:r>
          </a:p>
        </p:txBody>
      </p:sp>
      <p:sp>
        <p:nvSpPr>
          <p:cNvPr id="6151" name="Text Box 7"/>
          <p:cNvSpPr txBox="1">
            <a:spLocks noChangeArrowheads="1"/>
          </p:cNvSpPr>
          <p:nvPr/>
        </p:nvSpPr>
        <p:spPr bwMode="auto">
          <a:xfrm>
            <a:off x="2232569" y="4785429"/>
            <a:ext cx="6321774" cy="461665"/>
          </a:xfrm>
          <a:prstGeom prst="rect">
            <a:avLst/>
          </a:prstGeom>
          <a:noFill/>
          <a:ln w="12700" cap="sq">
            <a:noFill/>
            <a:miter lim="800000"/>
            <a:headEnd type="none" w="sm" len="sm"/>
            <a:tailEnd type="none" w="sm" len="sm"/>
          </a:ln>
          <a:effectLst/>
        </p:spPr>
        <p:txBody>
          <a:bodyPr wrap="square">
            <a:spAutoFit/>
          </a:bodyPr>
          <a:lstStyle/>
          <a:p>
            <a:pPr fontAlgn="base">
              <a:spcBef>
                <a:spcPct val="0"/>
              </a:spcBef>
              <a:spcAft>
                <a:spcPct val="0"/>
              </a:spcAft>
            </a:pPr>
            <a:r>
              <a:rPr lang="en-US" sz="2400" dirty="0"/>
              <a:t>3</a:t>
            </a:r>
            <a:r>
              <a:rPr lang="en-US" sz="2400" dirty="0">
                <a:solidFill>
                  <a:srgbClr val="FFFFFF"/>
                </a:solidFill>
              </a:rPr>
              <a:t>3</a:t>
            </a:r>
            <a:r>
              <a:rPr lang="en-US" sz="2400" dirty="0"/>
              <a:t>.  They eat the same kinds of things</a:t>
            </a:r>
          </a:p>
        </p:txBody>
      </p:sp>
      <p:sp>
        <p:nvSpPr>
          <p:cNvPr id="6152" name="Text Box 8"/>
          <p:cNvSpPr txBox="1">
            <a:spLocks noChangeArrowheads="1"/>
          </p:cNvSpPr>
          <p:nvPr/>
        </p:nvSpPr>
        <p:spPr bwMode="auto">
          <a:xfrm>
            <a:off x="2187430" y="5334107"/>
            <a:ext cx="6623929" cy="461665"/>
          </a:xfrm>
          <a:prstGeom prst="rect">
            <a:avLst/>
          </a:prstGeom>
          <a:noFill/>
          <a:ln w="12700" cap="sq">
            <a:noFill/>
            <a:miter lim="800000"/>
            <a:headEnd type="none" w="sm" len="sm"/>
            <a:tailEnd type="none" w="sm" len="sm"/>
          </a:ln>
          <a:effectLst/>
        </p:spPr>
        <p:txBody>
          <a:bodyPr wrap="none">
            <a:spAutoFit/>
          </a:bodyPr>
          <a:lstStyle/>
          <a:p>
            <a:pPr fontAlgn="base">
              <a:spcBef>
                <a:spcPct val="0"/>
              </a:spcBef>
              <a:spcAft>
                <a:spcPct val="0"/>
              </a:spcAft>
            </a:pPr>
            <a:r>
              <a:rPr lang="en-US" sz="2400" dirty="0"/>
              <a:t>4.  They have the same chemical make up.</a:t>
            </a:r>
          </a:p>
        </p:txBody>
      </p:sp>
      <p:sp>
        <p:nvSpPr>
          <p:cNvPr id="3" name="TextBox 2">
            <a:extLst>
              <a:ext uri="{FF2B5EF4-FFF2-40B4-BE49-F238E27FC236}">
                <a16:creationId xmlns:a16="http://schemas.microsoft.com/office/drawing/2014/main" id="{F481187E-E8D4-9139-5C90-0DF5052C620A}"/>
              </a:ext>
            </a:extLst>
          </p:cNvPr>
          <p:cNvSpPr txBox="1"/>
          <p:nvPr/>
        </p:nvSpPr>
        <p:spPr>
          <a:xfrm>
            <a:off x="1859655" y="0"/>
            <a:ext cx="6097870" cy="830997"/>
          </a:xfrm>
          <a:prstGeom prst="rect">
            <a:avLst/>
          </a:prstGeom>
          <a:noFill/>
        </p:spPr>
        <p:txBody>
          <a:bodyPr wrap="square">
            <a:spAutoFit/>
          </a:bodyPr>
          <a:lstStyle/>
          <a:p>
            <a:r>
              <a:rPr kumimoji="0" lang="en-US" sz="4800" b="1" i="0" u="none" strike="noStrike" kern="1200" cap="none" spc="0" normalizeH="0" baseline="0" noProof="0">
                <a:ln>
                  <a:noFill/>
                </a:ln>
                <a:solidFill>
                  <a:srgbClr val="C00000"/>
                </a:solidFill>
                <a:effectLst/>
                <a:uLnTx/>
                <a:uFillTx/>
                <a:latin typeface="Arial Rounded MT Bold" panose="020F0704030504030204" pitchFamily="34" charset="0"/>
                <a:ea typeface="+mj-ea"/>
                <a:cs typeface="+mj-cs"/>
              </a:rPr>
              <a:t>Classification</a:t>
            </a:r>
            <a:endParaRPr lang="en-US" sz="3200" dirty="0"/>
          </a:p>
        </p:txBody>
      </p:sp>
      <p:sp>
        <p:nvSpPr>
          <p:cNvPr id="5" name="TextBox 4">
            <a:extLst>
              <a:ext uri="{FF2B5EF4-FFF2-40B4-BE49-F238E27FC236}">
                <a16:creationId xmlns:a16="http://schemas.microsoft.com/office/drawing/2014/main" id="{1F0643B3-44E2-7F39-9A7E-09ABBC2A12AD}"/>
              </a:ext>
            </a:extLst>
          </p:cNvPr>
          <p:cNvSpPr txBox="1"/>
          <p:nvPr/>
        </p:nvSpPr>
        <p:spPr>
          <a:xfrm>
            <a:off x="1293061" y="991225"/>
            <a:ext cx="10190231" cy="1107996"/>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alt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Classification</a:t>
            </a: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is a man-made system deals with the identification, description and nomenclature of different species </a:t>
            </a:r>
            <a:r>
              <a:rPr kumimoji="0" lang="en-US" alt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to put them in their special classification orders. </a:t>
            </a:r>
          </a:p>
        </p:txBody>
      </p:sp>
    </p:spTree>
    <p:extLst>
      <p:ext uri="{BB962C8B-B14F-4D97-AF65-F5344CB8AC3E}">
        <p14:creationId xmlns:p14="http://schemas.microsoft.com/office/powerpoint/2010/main" val="14035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0-#ppt_w/2"/>
                                          </p:val>
                                        </p:tav>
                                        <p:tav tm="100000">
                                          <p:val>
                                            <p:strVal val="#ppt_x"/>
                                          </p:val>
                                        </p:tav>
                                      </p:tavLst>
                                    </p:anim>
                                    <p:anim calcmode="lin" valueType="num">
                                      <p:cBhvr additive="base">
                                        <p:cTn id="14"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additive="base">
                                        <p:cTn id="19" dur="500" fill="hold"/>
                                        <p:tgtEl>
                                          <p:spTgt spid="6149"/>
                                        </p:tgtEl>
                                        <p:attrNameLst>
                                          <p:attrName>ppt_x</p:attrName>
                                        </p:attrNameLst>
                                      </p:cBhvr>
                                      <p:tavLst>
                                        <p:tav tm="0">
                                          <p:val>
                                            <p:strVal val="0-#ppt_w/2"/>
                                          </p:val>
                                        </p:tav>
                                        <p:tav tm="100000">
                                          <p:val>
                                            <p:strVal val="#ppt_x"/>
                                          </p:val>
                                        </p:tav>
                                      </p:tavLst>
                                    </p:anim>
                                    <p:anim calcmode="lin" valueType="num">
                                      <p:cBhvr additive="base">
                                        <p:cTn id="20"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additive="base">
                                        <p:cTn id="25" dur="500" fill="hold"/>
                                        <p:tgtEl>
                                          <p:spTgt spid="6150"/>
                                        </p:tgtEl>
                                        <p:attrNameLst>
                                          <p:attrName>ppt_x</p:attrName>
                                        </p:attrNameLst>
                                      </p:cBhvr>
                                      <p:tavLst>
                                        <p:tav tm="0">
                                          <p:val>
                                            <p:strVal val="0-#ppt_w/2"/>
                                          </p:val>
                                        </p:tav>
                                        <p:tav tm="100000">
                                          <p:val>
                                            <p:strVal val="#ppt_x"/>
                                          </p:val>
                                        </p:tav>
                                      </p:tavLst>
                                    </p:anim>
                                    <p:anim calcmode="lin" valueType="num">
                                      <p:cBhvr additive="base">
                                        <p:cTn id="26"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0-#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52"/>
                                        </p:tgtEl>
                                        <p:attrNameLst>
                                          <p:attrName>style.visibility</p:attrName>
                                        </p:attrNameLst>
                                      </p:cBhvr>
                                      <p:to>
                                        <p:strVal val="visible"/>
                                      </p:to>
                                    </p:set>
                                    <p:anim calcmode="lin" valueType="num">
                                      <p:cBhvr additive="base">
                                        <p:cTn id="37" dur="500" fill="hold"/>
                                        <p:tgtEl>
                                          <p:spTgt spid="6152"/>
                                        </p:tgtEl>
                                        <p:attrNameLst>
                                          <p:attrName>ppt_x</p:attrName>
                                        </p:attrNameLst>
                                      </p:cBhvr>
                                      <p:tavLst>
                                        <p:tav tm="0">
                                          <p:val>
                                            <p:strVal val="0-#ppt_w/2"/>
                                          </p:val>
                                        </p:tav>
                                        <p:tav tm="100000">
                                          <p:val>
                                            <p:strVal val="#ppt_x"/>
                                          </p:val>
                                        </p:tav>
                                      </p:tavLst>
                                    </p:anim>
                                    <p:anim calcmode="lin" valueType="num">
                                      <p:cBhvr additive="base">
                                        <p:cTn id="38"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P spid="6149" grpId="0" autoUpdateAnimBg="0"/>
      <p:bldP spid="6150" grpId="0" autoUpdateAnimBg="0"/>
      <p:bldP spid="6151" grpId="0" autoUpdateAnimBg="0"/>
      <p:bldP spid="61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1"/>
            <a:ext cx="9144000" cy="981075"/>
          </a:xfrm>
        </p:spPr>
        <p:txBody>
          <a:bodyPr/>
          <a:lstStyle/>
          <a:p>
            <a:pPr eaLnBrk="1" hangingPunct="1"/>
            <a:r>
              <a:rPr lang="en-GB" altLang="en-US" b="1" dirty="0">
                <a:solidFill>
                  <a:srgbClr val="FF0000"/>
                </a:solidFill>
              </a:rPr>
              <a:t>Classification of Living things</a:t>
            </a:r>
            <a:endParaRPr lang="en-US" altLang="en-US" b="1" dirty="0">
              <a:solidFill>
                <a:srgbClr val="FF0000"/>
              </a:solidFill>
            </a:endParaRPr>
          </a:p>
        </p:txBody>
      </p:sp>
      <p:sp>
        <p:nvSpPr>
          <p:cNvPr id="11267" name="Rectangle 3"/>
          <p:cNvSpPr>
            <a:spLocks noGrp="1" noChangeArrowheads="1"/>
          </p:cNvSpPr>
          <p:nvPr>
            <p:ph idx="1"/>
          </p:nvPr>
        </p:nvSpPr>
        <p:spPr>
          <a:xfrm>
            <a:off x="0" y="1196976"/>
            <a:ext cx="12153900" cy="5661024"/>
          </a:xfrm>
          <a:solidFill>
            <a:schemeClr val="accent6">
              <a:lumMod val="60000"/>
              <a:lumOff val="40000"/>
            </a:schemeClr>
          </a:solidFill>
        </p:spPr>
        <p:txBody>
          <a:bodyPr rtlCol="0">
            <a:normAutofit/>
          </a:bodyPr>
          <a:lstStyle/>
          <a:p>
            <a:pPr eaLnBrk="1" fontAlgn="auto" hangingPunct="1">
              <a:lnSpc>
                <a:spcPct val="80000"/>
              </a:lnSpc>
              <a:spcAft>
                <a:spcPts val="0"/>
              </a:spcAft>
              <a:buFont typeface="Wingdings" pitchFamily="2" charset="2"/>
              <a:buChar char="q"/>
              <a:defRPr/>
            </a:pPr>
            <a:r>
              <a:rPr lang="en-GB" sz="2000" dirty="0"/>
              <a:t>The earth is inhabited by millions of different kinds of organisms. To study them, we need to group (classify) them and give them names</a:t>
            </a:r>
          </a:p>
          <a:p>
            <a:pPr eaLnBrk="1" fontAlgn="auto" hangingPunct="1">
              <a:lnSpc>
                <a:spcPct val="80000"/>
              </a:lnSpc>
              <a:spcAft>
                <a:spcPts val="0"/>
              </a:spcAft>
              <a:buFont typeface="Wingdings" pitchFamily="2" charset="2"/>
              <a:buChar char="Ø"/>
              <a:defRPr/>
            </a:pPr>
            <a:r>
              <a:rPr lang="en-GB" sz="2000" b="1" dirty="0"/>
              <a:t>Classification of organisms</a:t>
            </a:r>
            <a:r>
              <a:rPr lang="en-GB" sz="2000" dirty="0"/>
              <a:t> refers to the process of putting together organisms that bear resemblance to one another</a:t>
            </a:r>
          </a:p>
          <a:p>
            <a:pPr eaLnBrk="1" fontAlgn="auto" hangingPunct="1">
              <a:lnSpc>
                <a:spcPct val="80000"/>
              </a:lnSpc>
              <a:spcAft>
                <a:spcPts val="0"/>
              </a:spcAft>
              <a:buNone/>
              <a:defRPr/>
            </a:pPr>
            <a:endParaRPr lang="en-GB" sz="2000" dirty="0"/>
          </a:p>
          <a:p>
            <a:pPr eaLnBrk="1" fontAlgn="auto" hangingPunct="1">
              <a:lnSpc>
                <a:spcPct val="80000"/>
              </a:lnSpc>
              <a:spcAft>
                <a:spcPts val="0"/>
              </a:spcAft>
              <a:buFont typeface="Wingdings" pitchFamily="2" charset="2"/>
              <a:buChar char="Ø"/>
              <a:defRPr/>
            </a:pPr>
            <a:r>
              <a:rPr lang="en-GB" sz="2000" b="1" dirty="0"/>
              <a:t>Taxonomy</a:t>
            </a:r>
            <a:r>
              <a:rPr lang="en-GB" sz="2000" dirty="0"/>
              <a:t> refers to the science of classifying organisms into natural groupings</a:t>
            </a:r>
          </a:p>
          <a:p>
            <a:pPr eaLnBrk="1" fontAlgn="auto" hangingPunct="1">
              <a:lnSpc>
                <a:spcPct val="80000"/>
              </a:lnSpc>
              <a:spcAft>
                <a:spcPts val="0"/>
              </a:spcAft>
              <a:buNone/>
              <a:defRPr/>
            </a:pPr>
            <a:endParaRPr lang="en-GB" sz="2000" dirty="0"/>
          </a:p>
          <a:p>
            <a:pPr eaLnBrk="1" fontAlgn="auto" hangingPunct="1">
              <a:lnSpc>
                <a:spcPct val="80000"/>
              </a:lnSpc>
              <a:spcAft>
                <a:spcPts val="0"/>
              </a:spcAft>
              <a:buFont typeface="Wingdings" pitchFamily="2" charset="2"/>
              <a:buChar char="Ø"/>
              <a:defRPr/>
            </a:pPr>
            <a:r>
              <a:rPr lang="en-GB" sz="2000" b="1" dirty="0"/>
              <a:t>Biosystematics</a:t>
            </a:r>
            <a:r>
              <a:rPr lang="en-GB" sz="2000" dirty="0"/>
              <a:t> is the science through which life forms are discovered, identified, described, named, classified and catalogued, with their diversity, life histories, living habits, roles in an ecosystem, and spatial and geographical distributions recorded. It can also be defined as the study of the kinds and diversity of organisms and the relationship between them</a:t>
            </a:r>
          </a:p>
          <a:p>
            <a:pPr eaLnBrk="1" fontAlgn="auto" hangingPunct="1">
              <a:lnSpc>
                <a:spcPct val="80000"/>
              </a:lnSpc>
              <a:spcAft>
                <a:spcPts val="0"/>
              </a:spcAft>
              <a:buFont typeface="Wingdings" pitchFamily="2" charset="2"/>
              <a:buChar char="Ø"/>
              <a:defRPr/>
            </a:pPr>
            <a:endParaRPr lang="en-GB" sz="2000" dirty="0"/>
          </a:p>
          <a:p>
            <a:pPr eaLnBrk="1" fontAlgn="auto" hangingPunct="1">
              <a:lnSpc>
                <a:spcPct val="80000"/>
              </a:lnSpc>
              <a:spcAft>
                <a:spcPts val="0"/>
              </a:spcAft>
              <a:buFont typeface="Wingdings" pitchFamily="2" charset="2"/>
              <a:buChar char="q"/>
              <a:defRPr/>
            </a:pPr>
            <a:r>
              <a:rPr lang="en-GB" sz="2000" dirty="0"/>
              <a:t>Organisms were first classified more than 2000yrs ago by Aristotle (Greek) into </a:t>
            </a:r>
            <a:r>
              <a:rPr lang="en-GB" sz="2000" b="1" dirty="0"/>
              <a:t>plants</a:t>
            </a:r>
            <a:r>
              <a:rPr lang="en-GB" sz="2000" dirty="0"/>
              <a:t> or </a:t>
            </a:r>
            <a:r>
              <a:rPr lang="en-GB" sz="2000" b="1" dirty="0"/>
              <a:t>animals. </a:t>
            </a:r>
            <a:r>
              <a:rPr lang="en-GB" sz="2000" dirty="0"/>
              <a:t>Later, this simple classification was expanded by the Romans who grouped animals into units/groups called </a:t>
            </a:r>
            <a:r>
              <a:rPr lang="en-GB" sz="2000" b="1" dirty="0"/>
              <a:t>genera</a:t>
            </a:r>
            <a:r>
              <a:rPr lang="en-GB" sz="2000" dirty="0"/>
              <a:t> (sing: </a:t>
            </a:r>
            <a:r>
              <a:rPr lang="en-GB" sz="2000" b="1" dirty="0"/>
              <a:t>genus</a:t>
            </a:r>
            <a:r>
              <a:rPr lang="en-GB" sz="2000" dirty="0"/>
              <a:t>) </a:t>
            </a:r>
          </a:p>
          <a:p>
            <a:pPr eaLnBrk="1" fontAlgn="auto" hangingPunct="1">
              <a:lnSpc>
                <a:spcPct val="80000"/>
              </a:lnSpc>
              <a:spcAft>
                <a:spcPts val="0"/>
              </a:spcAft>
              <a:buFont typeface="Wingdings" pitchFamily="2" charset="2"/>
              <a:buChar char="Ø"/>
              <a:defRPr/>
            </a:pPr>
            <a:r>
              <a:rPr lang="en-GB" sz="2000" dirty="0"/>
              <a:t>E.g. the cats were assigned the genus </a:t>
            </a:r>
            <a:r>
              <a:rPr lang="en-GB" sz="2000" i="1" dirty="0"/>
              <a:t>Felis</a:t>
            </a:r>
            <a:r>
              <a:rPr lang="en-GB" sz="2000" dirty="0"/>
              <a:t>, horses to genus </a:t>
            </a:r>
            <a:r>
              <a:rPr lang="en-GB" sz="2000" i="1" dirty="0"/>
              <a:t>Equus</a:t>
            </a:r>
            <a:r>
              <a:rPr lang="en-GB" sz="2000" dirty="0"/>
              <a:t> etc.</a:t>
            </a:r>
          </a:p>
          <a:p>
            <a:pPr eaLnBrk="1" fontAlgn="auto" hangingPunct="1">
              <a:lnSpc>
                <a:spcPct val="80000"/>
              </a:lnSpc>
              <a:spcAft>
                <a:spcPts val="0"/>
              </a:spcAft>
              <a:buNone/>
              <a:defRPr/>
            </a:pPr>
            <a:endParaRPr lang="en-GB" sz="1600" dirty="0"/>
          </a:p>
          <a:p>
            <a:pPr eaLnBrk="1" fontAlgn="auto" hangingPunct="1">
              <a:lnSpc>
                <a:spcPct val="80000"/>
              </a:lnSpc>
              <a:spcAft>
                <a:spcPts val="0"/>
              </a:spcAft>
              <a:buFont typeface="Wingdings" pitchFamily="2" charset="2"/>
              <a:buChar char="q"/>
              <a:defRPr/>
            </a:pPr>
            <a:endParaRPr lang="en-GB" sz="1600" dirty="0"/>
          </a:p>
          <a:p>
            <a:pPr eaLnBrk="1" fontAlgn="auto" hangingPunct="1">
              <a:lnSpc>
                <a:spcPct val="80000"/>
              </a:lnSpc>
              <a:spcAft>
                <a:spcPts val="0"/>
              </a:spcAft>
              <a:buFont typeface="Wingdings" pitchFamily="2" charset="2"/>
              <a:buChar char="q"/>
              <a:defRPr/>
            </a:pPr>
            <a:endParaRPr lang="en-US" sz="1600" dirty="0"/>
          </a:p>
        </p:txBody>
      </p:sp>
    </p:spTree>
    <p:extLst>
      <p:ext uri="{BB962C8B-B14F-4D97-AF65-F5344CB8AC3E}">
        <p14:creationId xmlns:p14="http://schemas.microsoft.com/office/powerpoint/2010/main" val="230014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F0B55-DC8B-14E8-9142-DE9B80983C8C}"/>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CEE6E2CE-E08D-F80B-C8D0-E70A5D55279C}"/>
              </a:ext>
            </a:extLst>
          </p:cNvPr>
          <p:cNvSpPr>
            <a:spLocks noGrp="1" noChangeArrowheads="1"/>
          </p:cNvSpPr>
          <p:nvPr>
            <p:ph type="title"/>
          </p:nvPr>
        </p:nvSpPr>
        <p:spPr>
          <a:xfrm>
            <a:off x="1524000" y="1"/>
            <a:ext cx="9144000" cy="981075"/>
          </a:xfrm>
        </p:spPr>
        <p:txBody>
          <a:bodyPr/>
          <a:lstStyle/>
          <a:p>
            <a:pPr eaLnBrk="1" hangingPunct="1"/>
            <a:r>
              <a:rPr kumimoji="0" lang="en-GB"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Linnaeus Classification</a:t>
            </a:r>
            <a:endParaRPr lang="en-US" altLang="en-US" b="1" dirty="0">
              <a:solidFill>
                <a:srgbClr val="FF0000"/>
              </a:solidFill>
            </a:endParaRPr>
          </a:p>
        </p:txBody>
      </p:sp>
      <p:sp>
        <p:nvSpPr>
          <p:cNvPr id="11267" name="Rectangle 3">
            <a:extLst>
              <a:ext uri="{FF2B5EF4-FFF2-40B4-BE49-F238E27FC236}">
                <a16:creationId xmlns:a16="http://schemas.microsoft.com/office/drawing/2014/main" id="{C48614D8-0E0D-860A-AE93-041D380D8CB3}"/>
              </a:ext>
            </a:extLst>
          </p:cNvPr>
          <p:cNvSpPr>
            <a:spLocks noGrp="1" noChangeArrowheads="1"/>
          </p:cNvSpPr>
          <p:nvPr>
            <p:ph idx="1"/>
          </p:nvPr>
        </p:nvSpPr>
        <p:spPr>
          <a:xfrm>
            <a:off x="0" y="1196976"/>
            <a:ext cx="12153900" cy="5661024"/>
          </a:xfrm>
          <a:solidFill>
            <a:schemeClr val="accent6">
              <a:lumMod val="60000"/>
              <a:lumOff val="40000"/>
            </a:schemeClr>
          </a:solidFill>
        </p:spPr>
        <p:txBody>
          <a:bodyPr rtlCol="0">
            <a:norm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v"/>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Linnaeus reorganized 7 categories of classification: species, genus, family, order, class, phylum and kingdom in a hierarchical order.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Each category in the hierarchy is a collective unit containing one or more groups from the next lower level.</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 genus is a group of closely related species; a family is a group of related genera; an order is a group of closely related families etc</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tabLst/>
              <a:defRPr/>
            </a:pPr>
            <a:r>
              <a:rPr kumimoji="0" lang="en-GB" alt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From evolutionary point of view, species in any one genus are believed to be more closely related than to species in any other genus. </a:t>
            </a:r>
            <a:endParaRPr kumimoji="0" lang="en-US" alt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eaLnBrk="1" fontAlgn="auto" hangingPunct="1">
              <a:lnSpc>
                <a:spcPct val="80000"/>
              </a:lnSpc>
              <a:spcAft>
                <a:spcPts val="0"/>
              </a:spcAft>
              <a:buFont typeface="Wingdings" pitchFamily="2" charset="2"/>
              <a:buChar char="q"/>
              <a:defRPr/>
            </a:pPr>
            <a:endParaRPr lang="en-GB" sz="1600" dirty="0"/>
          </a:p>
          <a:p>
            <a:pPr eaLnBrk="1" fontAlgn="auto" hangingPunct="1">
              <a:lnSpc>
                <a:spcPct val="80000"/>
              </a:lnSpc>
              <a:spcAft>
                <a:spcPts val="0"/>
              </a:spcAft>
              <a:buFont typeface="Wingdings" pitchFamily="2" charset="2"/>
              <a:buChar char="q"/>
              <a:defRPr/>
            </a:pPr>
            <a:endParaRPr lang="en-US" sz="1600" dirty="0"/>
          </a:p>
        </p:txBody>
      </p:sp>
    </p:spTree>
    <p:extLst>
      <p:ext uri="{BB962C8B-B14F-4D97-AF65-F5344CB8AC3E}">
        <p14:creationId xmlns:p14="http://schemas.microsoft.com/office/powerpoint/2010/main" val="42077810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890</TotalTime>
  <Words>1637</Words>
  <Application>Microsoft Office PowerPoint</Application>
  <PresentationFormat>شاشة عريضة</PresentationFormat>
  <Paragraphs>154</Paragraphs>
  <Slides>25</Slides>
  <Notes>11</Notes>
  <HiddenSlides>0</HiddenSlides>
  <MMClips>0</MMClips>
  <ScaleCrop>false</ScaleCrop>
  <HeadingPairs>
    <vt:vector size="6" baseType="variant">
      <vt:variant>
        <vt:lpstr>الخطوط المستخدمة</vt:lpstr>
      </vt:variant>
      <vt:variant>
        <vt:i4>14</vt:i4>
      </vt:variant>
      <vt:variant>
        <vt:lpstr>نسق</vt:lpstr>
      </vt:variant>
      <vt:variant>
        <vt:i4>1</vt:i4>
      </vt:variant>
      <vt:variant>
        <vt:lpstr>عناوين الشرائح</vt:lpstr>
      </vt:variant>
      <vt:variant>
        <vt:i4>25</vt:i4>
      </vt:variant>
    </vt:vector>
  </HeadingPairs>
  <TitlesOfParts>
    <vt:vector size="40" baseType="lpstr">
      <vt:lpstr>Adobe Garamond Pro Bold</vt:lpstr>
      <vt:lpstr>Ali_K_Samik</vt:lpstr>
      <vt:lpstr>Aptos</vt:lpstr>
      <vt:lpstr>Arial</vt:lpstr>
      <vt:lpstr>Arial Rounded MT Bold</vt:lpstr>
      <vt:lpstr>Berlin Sans FB</vt:lpstr>
      <vt:lpstr>Calibri</vt:lpstr>
      <vt:lpstr>Cambria</vt:lpstr>
      <vt:lpstr>Century Gothic</vt:lpstr>
      <vt:lpstr>Times</vt:lpstr>
      <vt:lpstr>Times New Roman</vt:lpstr>
      <vt:lpstr>Verdana</vt:lpstr>
      <vt:lpstr>Wingdings</vt:lpstr>
      <vt:lpstr>Wingdings 3</vt:lpstr>
      <vt:lpstr>Wisp</vt:lpstr>
      <vt:lpstr>عرض تقديمي في PowerPoint</vt:lpstr>
      <vt:lpstr>https://t.me/+tEETUaLm_pA2NGQy</vt:lpstr>
      <vt:lpstr>Objectives</vt:lpstr>
      <vt:lpstr>Introduction to Invertebrates</vt:lpstr>
      <vt:lpstr>Invertebrates</vt:lpstr>
      <vt:lpstr>Importance of Invertebrates</vt:lpstr>
      <vt:lpstr>عرض تقديمي في PowerPoint</vt:lpstr>
      <vt:lpstr>Classification of Living things</vt:lpstr>
      <vt:lpstr>Linnaeus Classification</vt:lpstr>
      <vt:lpstr>What are the levels of classification?</vt:lpstr>
      <vt:lpstr>عرض تقديمي في PowerPoint</vt:lpstr>
      <vt:lpstr>Binomial nomenclature contd:</vt:lpstr>
      <vt:lpstr>Biological Species Concept</vt:lpstr>
      <vt:lpstr>Biological Species Concept</vt:lpstr>
      <vt:lpstr>          Kingdoms of the Life</vt:lpstr>
      <vt:lpstr>5 Kingdoms</vt:lpstr>
      <vt:lpstr>6 Kingdom</vt:lpstr>
      <vt:lpstr>Invertebrates Phyla</vt:lpstr>
      <vt:lpstr>Phylum: Protozoa</vt:lpstr>
      <vt:lpstr>Phylum: Coelentrata  </vt:lpstr>
      <vt:lpstr>Phylum: Acanthocephala </vt:lpstr>
      <vt:lpstr>Phylum: Mollusca  </vt:lpstr>
      <vt:lpstr>عرض تقديمي في PowerPoint</vt:lpstr>
      <vt:lpstr>عرض تقديمي في PowerPoint</vt:lpstr>
      <vt:lpstr>Thank You!</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Yad</dc:creator>
  <cp:lastModifiedBy>Dr.Sabeeh AL-Mayah</cp:lastModifiedBy>
  <cp:revision>21</cp:revision>
  <dcterms:created xsi:type="dcterms:W3CDTF">2019-10-18T12:31:38Z</dcterms:created>
  <dcterms:modified xsi:type="dcterms:W3CDTF">2025-09-23T17:09:52Z</dcterms:modified>
</cp:coreProperties>
</file>